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ommentAuthors.xml" ContentType="application/vnd.openxmlformats-officedocument.presentationml.commentAuthors+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361" r:id="rId2"/>
    <p:sldId id="362" r:id="rId3"/>
    <p:sldId id="363" r:id="rId4"/>
    <p:sldId id="364" r:id="rId5"/>
    <p:sldId id="366" r:id="rId6"/>
    <p:sldId id="367" r:id="rId7"/>
    <p:sldId id="370" r:id="rId8"/>
    <p:sldId id="371" r:id="rId9"/>
    <p:sldId id="373" r:id="rId10"/>
    <p:sldId id="372" r:id="rId11"/>
    <p:sldId id="344" r:id="rId12"/>
    <p:sldId id="374" r:id="rId13"/>
    <p:sldId id="343" r:id="rId14"/>
    <p:sldId id="375" r:id="rId15"/>
    <p:sldId id="376" r:id="rId16"/>
    <p:sldId id="377" r:id="rId17"/>
    <p:sldId id="378" r:id="rId18"/>
    <p:sldId id="379" r:id="rId19"/>
    <p:sldId id="381" r:id="rId20"/>
    <p:sldId id="380" r:id="rId21"/>
    <p:sldId id="382" r:id="rId22"/>
    <p:sldId id="340" r:id="rId23"/>
    <p:sldId id="383" r:id="rId24"/>
    <p:sldId id="342" r:id="rId25"/>
    <p:sldId id="384" r:id="rId26"/>
    <p:sldId id="346" r:id="rId27"/>
    <p:sldId id="348" r:id="rId28"/>
    <p:sldId id="350" r:id="rId29"/>
    <p:sldId id="352" r:id="rId30"/>
    <p:sldId id="354" r:id="rId31"/>
    <p:sldId id="356" r:id="rId32"/>
    <p:sldId id="358"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ppa" initials="B" lastIdx="3" clrIdx="0">
    <p:extLst>
      <p:ext uri="{19B8F6BF-5375-455C-9EA6-DF929625EA0E}">
        <p15:presenceInfo xmlns="" xmlns:p15="http://schemas.microsoft.com/office/powerpoint/2012/main" userId="Bapp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20016" autoAdjust="0"/>
    <p:restoredTop sz="94660"/>
  </p:normalViewPr>
  <p:slideViewPr>
    <p:cSldViewPr snapToGrid="0">
      <p:cViewPr varScale="1">
        <p:scale>
          <a:sx n="91" d="100"/>
          <a:sy n="91" d="100"/>
        </p:scale>
        <p:origin x="-294" y="-114"/>
      </p:cViewPr>
      <p:guideLst>
        <p:guide orient="horz" pos="2160"/>
        <p:guide pos="3840"/>
      </p:guideLst>
    </p:cSldViewPr>
  </p:slideViewPr>
  <p:notesTextViewPr>
    <p:cViewPr>
      <p:scale>
        <a:sx n="1" d="1"/>
        <a:sy n="1" d="1"/>
      </p:scale>
      <p:origin x="0" y="0"/>
    </p:cViewPr>
  </p:notesTextViewPr>
  <p:sorterViewPr>
    <p:cViewPr>
      <p:scale>
        <a:sx n="100" d="100"/>
        <a:sy n="100" d="100"/>
      </p:scale>
      <p:origin x="0" y="-78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7/19/2017</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7/19/2017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en-US" smtClean="0"/>
              <a:t>Click to edit Master title style</a:t>
            </a:r>
            <a:endParaRPr lang="en-US" dirty="0"/>
          </a:p>
        </p:txBody>
      </p:sp>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7/19/2017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7/19/2017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7/19/2017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7/19/2017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7/19/2017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7/19/2017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7/19/2017</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33.jpe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32.jpeg"/><Relationship Id="rId5" Type="http://schemas.openxmlformats.org/officeDocument/2006/relationships/oleObject" Target="../embeddings/oleObject4.bin"/><Relationship Id="rId4" Type="http://schemas.openxmlformats.org/officeDocument/2006/relationships/oleObject" Target="../embeddings/oleObject3.bin"/></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37.png"/><Relationship Id="rId5" Type="http://schemas.openxmlformats.org/officeDocument/2006/relationships/oleObject" Target="../embeddings/oleObject7.bin"/><Relationship Id="rId4" Type="http://schemas.openxmlformats.org/officeDocument/2006/relationships/oleObject" Target="../embeddings/oleObject6.bin"/></Relationships>
</file>

<file path=ppt/slides/_rels/slide2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653248" y="167301"/>
            <a:ext cx="9907793" cy="65094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ts val="1200"/>
              </a:spcAft>
              <a:buClrTx/>
              <a:buSzTx/>
              <a:buFontTx/>
              <a:buNone/>
              <a:tabLst/>
            </a:pPr>
            <a:r>
              <a:rPr kumimoji="0" lang="en-US" sz="3200" b="1" i="0" u="none" strike="noStrike" cap="none" normalizeH="0" baseline="0" dirty="0" err="1" smtClean="0">
                <a:ln>
                  <a:noFill/>
                </a:ln>
                <a:solidFill>
                  <a:srgbClr val="FFFF00"/>
                </a:solidFill>
                <a:effectLst/>
                <a:latin typeface="Arial" pitchFamily="34" charset="0"/>
                <a:ea typeface="Calibri" pitchFamily="34" charset="0"/>
                <a:cs typeface="Times New Roman" pitchFamily="18" charset="0"/>
              </a:rPr>
              <a:t>Kaya</a:t>
            </a:r>
            <a:r>
              <a:rPr kumimoji="0" lang="en-US" sz="3200" b="1" i="0" u="none" strike="noStrike" cap="none" normalizeH="0" baseline="0" dirty="0" smtClean="0">
                <a:ln>
                  <a:noFill/>
                </a:ln>
                <a:solidFill>
                  <a:srgbClr val="FFFF00"/>
                </a:solidFill>
                <a:effectLst/>
                <a:latin typeface="Arial" pitchFamily="34" charset="0"/>
                <a:ea typeface="Calibri" pitchFamily="34" charset="0"/>
                <a:cs typeface="Times New Roman" pitchFamily="18" charset="0"/>
              </a:rPr>
              <a:t> Vaastu</a:t>
            </a:r>
            <a:endParaRPr kumimoji="0" lang="en-US" sz="3200" b="0" i="0" u="none" strike="noStrike" cap="none" normalizeH="0" baseline="0" dirty="0" smtClean="0">
              <a:ln>
                <a:noFill/>
              </a:ln>
              <a:solidFill>
                <a:srgbClr val="FFFF00"/>
              </a:solidFill>
              <a:effectLst/>
              <a:latin typeface="Arial" pitchFamily="34" charset="0"/>
              <a:ea typeface="Calibri" pitchFamily="34" charset="0"/>
              <a:cs typeface="Times New Roman" pitchFamily="18" charset="0"/>
            </a:endParaRPr>
          </a:p>
          <a:p>
            <a:pPr lvl="0" algn="just" defTabSz="914400" eaLnBrk="0" fontAlgn="base" hangingPunct="0">
              <a:lnSpc>
                <a:spcPct val="150000"/>
              </a:lnSpc>
              <a:spcBef>
                <a:spcPct val="0"/>
              </a:spcBef>
              <a:spcAft>
                <a:spcPct val="0"/>
              </a:spcAft>
            </a:pPr>
            <a:r>
              <a:rPr lang="en-US" sz="2500" dirty="0" smtClean="0">
                <a:solidFill>
                  <a:srgbClr val="FFFF00"/>
                </a:solidFill>
                <a:latin typeface="Arial" pitchFamily="34" charset="0"/>
                <a:ea typeface="Calibri" pitchFamily="34" charset="0"/>
                <a:cs typeface="Times New Roman" pitchFamily="18" charset="0"/>
              </a:rPr>
              <a:t>Human beings have four protective external layers- skin, clothes, house and atmosphere. </a:t>
            </a:r>
            <a:r>
              <a:rPr lang="en-US" sz="2500" smtClean="0">
                <a:solidFill>
                  <a:srgbClr val="FFFF00"/>
                </a:solidFill>
                <a:latin typeface="Arial" pitchFamily="34" charset="0"/>
                <a:ea typeface="Calibri" pitchFamily="34" charset="0"/>
                <a:cs typeface="Times New Roman" pitchFamily="18" charset="0"/>
              </a:rPr>
              <a:t>If any of these layers gets affected then a person is not able to lead a healthy life. Kaaya</a:t>
            </a:r>
            <a:r>
              <a:rPr lang="en-US" sz="2500" dirty="0" smtClean="0">
                <a:solidFill>
                  <a:srgbClr val="FFFF00"/>
                </a:solidFill>
                <a:latin typeface="Arial" pitchFamily="34" charset="0"/>
                <a:ea typeface="Calibri" pitchFamily="34" charset="0"/>
                <a:cs typeface="Times New Roman" pitchFamily="18" charset="0"/>
              </a:rPr>
              <a:t> </a:t>
            </a:r>
            <a:r>
              <a:rPr kumimoji="0" lang="en-US" sz="2500" b="0" i="0" u="none" strike="noStrike" cap="none" normalizeH="0" baseline="0" dirty="0" smtClean="0">
                <a:ln>
                  <a:noFill/>
                </a:ln>
                <a:solidFill>
                  <a:srgbClr val="FFFF00"/>
                </a:solidFill>
                <a:effectLst/>
                <a:latin typeface="Arial" pitchFamily="34" charset="0"/>
                <a:ea typeface="Calibri" pitchFamily="34" charset="0"/>
                <a:cs typeface="Times New Roman" pitchFamily="18" charset="0"/>
              </a:rPr>
              <a:t>Vaastu is related with the human body and the rules to be conformed for its physical and mental development and progress. According to Yoga Guru </a:t>
            </a:r>
            <a:r>
              <a:rPr kumimoji="0" lang="en-US" sz="2500" b="0" i="0" u="none" strike="noStrike" cap="none" normalizeH="0" baseline="0" dirty="0" err="1" smtClean="0">
                <a:ln>
                  <a:noFill/>
                </a:ln>
                <a:solidFill>
                  <a:srgbClr val="FFFF00"/>
                </a:solidFill>
                <a:effectLst/>
                <a:latin typeface="Arial" pitchFamily="34" charset="0"/>
                <a:ea typeface="Calibri" pitchFamily="34" charset="0"/>
                <a:cs typeface="Times New Roman" pitchFamily="18" charset="0"/>
              </a:rPr>
              <a:t>Maharshi</a:t>
            </a:r>
            <a:r>
              <a:rPr kumimoji="0" lang="en-US" sz="2500" b="0" i="0" u="none" strike="noStrike" cap="none" normalizeH="0" baseline="0" dirty="0" smtClean="0">
                <a:ln>
                  <a:noFill/>
                </a:ln>
                <a:solidFill>
                  <a:srgbClr val="FFFF00"/>
                </a:solidFill>
                <a:effectLst/>
                <a:latin typeface="Arial" pitchFamily="34" charset="0"/>
                <a:ea typeface="Calibri" pitchFamily="34" charset="0"/>
                <a:cs typeface="Times New Roman" pitchFamily="18" charset="0"/>
              </a:rPr>
              <a:t> </a:t>
            </a:r>
            <a:r>
              <a:rPr kumimoji="0" lang="en-US" sz="2500" b="0" i="0" u="none" strike="noStrike" cap="none" normalizeH="0" baseline="0" dirty="0" err="1" smtClean="0">
                <a:ln>
                  <a:noFill/>
                </a:ln>
                <a:solidFill>
                  <a:srgbClr val="FFFF00"/>
                </a:solidFill>
                <a:effectLst/>
                <a:latin typeface="Arial" pitchFamily="34" charset="0"/>
                <a:ea typeface="Calibri" pitchFamily="34" charset="0"/>
                <a:cs typeface="Times New Roman" pitchFamily="18" charset="0"/>
              </a:rPr>
              <a:t>Patanjali</a:t>
            </a:r>
            <a:r>
              <a:rPr kumimoji="0" lang="en-US" sz="2500" b="0" i="0" u="none" strike="noStrike" cap="none" normalizeH="0" baseline="0" dirty="0" smtClean="0">
                <a:ln>
                  <a:noFill/>
                </a:ln>
                <a:solidFill>
                  <a:srgbClr val="FFFF00"/>
                </a:solidFill>
                <a:effectLst/>
                <a:latin typeface="Arial" pitchFamily="34" charset="0"/>
                <a:ea typeface="Calibri" pitchFamily="34" charset="0"/>
                <a:cs typeface="Times New Roman" pitchFamily="18" charset="0"/>
              </a:rPr>
              <a:t>, a person should strike a balance with his natural environment to attain health and mental peace. For this, he had devised a method named </a:t>
            </a:r>
            <a:r>
              <a:rPr kumimoji="0" lang="en-US" sz="2500" b="1" i="0" u="none" strike="noStrike" cap="all" normalizeH="0" dirty="0" smtClean="0">
                <a:ln>
                  <a:noFill/>
                </a:ln>
                <a:solidFill>
                  <a:srgbClr val="00B050"/>
                </a:solidFill>
                <a:effectLst/>
                <a:latin typeface="Arial" pitchFamily="34" charset="0"/>
                <a:ea typeface="Calibri" pitchFamily="34" charset="0"/>
                <a:cs typeface="Times New Roman" pitchFamily="18" charset="0"/>
              </a:rPr>
              <a:t>‘</a:t>
            </a:r>
            <a:r>
              <a:rPr kumimoji="0" lang="en-US" sz="2500" b="1" i="0" u="none" strike="noStrike" cap="all" normalizeH="0" dirty="0" err="1" smtClean="0">
                <a:ln>
                  <a:noFill/>
                </a:ln>
                <a:solidFill>
                  <a:srgbClr val="00B050"/>
                </a:solidFill>
                <a:effectLst/>
                <a:latin typeface="Arial" pitchFamily="34" charset="0"/>
                <a:ea typeface="Calibri" pitchFamily="34" charset="0"/>
                <a:cs typeface="Times New Roman" pitchFamily="18" charset="0"/>
              </a:rPr>
              <a:t>asthanga</a:t>
            </a:r>
            <a:r>
              <a:rPr kumimoji="0" lang="en-US" sz="2500" b="1" i="0" u="none" strike="noStrike" cap="all" normalizeH="0" dirty="0" smtClean="0">
                <a:ln>
                  <a:noFill/>
                </a:ln>
                <a:solidFill>
                  <a:srgbClr val="00B050"/>
                </a:solidFill>
                <a:effectLst/>
                <a:latin typeface="Arial" pitchFamily="34" charset="0"/>
                <a:ea typeface="Calibri" pitchFamily="34" charset="0"/>
                <a:cs typeface="Times New Roman" pitchFamily="18" charset="0"/>
              </a:rPr>
              <a:t> yoga’</a:t>
            </a:r>
            <a:r>
              <a:rPr kumimoji="0" lang="en-US" sz="2500" b="0" i="0" u="none" strike="noStrike" cap="all" normalizeH="0" dirty="0" smtClean="0">
                <a:ln>
                  <a:noFill/>
                </a:ln>
                <a:solidFill>
                  <a:srgbClr val="00B050"/>
                </a:solidFill>
                <a:effectLst/>
                <a:latin typeface="Arial" pitchFamily="34" charset="0"/>
                <a:ea typeface="Calibri" pitchFamily="34" charset="0"/>
                <a:cs typeface="Times New Roman" pitchFamily="18" charset="0"/>
              </a:rPr>
              <a:t> </a:t>
            </a:r>
            <a:r>
              <a:rPr kumimoji="0" lang="en-US" sz="2500" b="0" i="0" u="none" strike="noStrike" cap="none" normalizeH="0" baseline="0" dirty="0" smtClean="0">
                <a:ln>
                  <a:noFill/>
                </a:ln>
                <a:solidFill>
                  <a:srgbClr val="FFFF00"/>
                </a:solidFill>
                <a:effectLst/>
                <a:latin typeface="Arial" pitchFamily="34" charset="0"/>
                <a:ea typeface="Calibri" pitchFamily="34" charset="0"/>
                <a:cs typeface="Times New Roman" pitchFamily="18" charset="0"/>
              </a:rPr>
              <a:t>which comprises of </a:t>
            </a:r>
            <a:r>
              <a:rPr kumimoji="0" lang="en-US" sz="2500" b="1" i="0" u="none" strike="noStrike" cap="all" normalizeH="0" dirty="0" err="1" smtClean="0">
                <a:ln>
                  <a:noFill/>
                </a:ln>
                <a:solidFill>
                  <a:srgbClr val="00B050"/>
                </a:solidFill>
                <a:effectLst/>
                <a:latin typeface="Arial" pitchFamily="34" charset="0"/>
                <a:ea typeface="Calibri" pitchFamily="34" charset="0"/>
                <a:cs typeface="Times New Roman" pitchFamily="18" charset="0"/>
              </a:rPr>
              <a:t>yama</a:t>
            </a:r>
            <a:r>
              <a:rPr kumimoji="0" lang="en-US" sz="2500" b="1" i="0" u="none" strike="noStrike" cap="all" normalizeH="0" dirty="0" smtClean="0">
                <a:ln>
                  <a:noFill/>
                </a:ln>
                <a:solidFill>
                  <a:srgbClr val="00B050"/>
                </a:solidFill>
                <a:effectLst/>
                <a:latin typeface="Arial" pitchFamily="34" charset="0"/>
                <a:ea typeface="Calibri" pitchFamily="34" charset="0"/>
                <a:cs typeface="Times New Roman" pitchFamily="18" charset="0"/>
              </a:rPr>
              <a:t>, </a:t>
            </a:r>
            <a:r>
              <a:rPr kumimoji="0" lang="en-US" sz="2500" b="1" i="0" u="none" strike="noStrike" cap="all" normalizeH="0" dirty="0" err="1" smtClean="0">
                <a:ln>
                  <a:noFill/>
                </a:ln>
                <a:solidFill>
                  <a:srgbClr val="00B050"/>
                </a:solidFill>
                <a:effectLst/>
                <a:latin typeface="Arial" pitchFamily="34" charset="0"/>
                <a:ea typeface="Calibri" pitchFamily="34" charset="0"/>
                <a:cs typeface="Times New Roman" pitchFamily="18" charset="0"/>
              </a:rPr>
              <a:t>niyam</a:t>
            </a:r>
            <a:r>
              <a:rPr kumimoji="0" lang="en-US" sz="2500" b="1" i="0" u="none" strike="noStrike" cap="all" normalizeH="0" dirty="0" smtClean="0">
                <a:ln>
                  <a:noFill/>
                </a:ln>
                <a:solidFill>
                  <a:srgbClr val="00B050"/>
                </a:solidFill>
                <a:effectLst/>
                <a:latin typeface="Arial" pitchFamily="34" charset="0"/>
                <a:ea typeface="Calibri" pitchFamily="34" charset="0"/>
                <a:cs typeface="Times New Roman" pitchFamily="18" charset="0"/>
              </a:rPr>
              <a:t>, </a:t>
            </a:r>
            <a:r>
              <a:rPr kumimoji="0" lang="en-US" sz="2500" b="1" i="0" u="none" strike="noStrike" cap="all" normalizeH="0" dirty="0" err="1" smtClean="0">
                <a:ln>
                  <a:noFill/>
                </a:ln>
                <a:solidFill>
                  <a:srgbClr val="00B050"/>
                </a:solidFill>
                <a:effectLst/>
                <a:latin typeface="Arial" pitchFamily="34" charset="0"/>
                <a:ea typeface="Calibri" pitchFamily="34" charset="0"/>
                <a:cs typeface="Times New Roman" pitchFamily="18" charset="0"/>
              </a:rPr>
              <a:t>aasan</a:t>
            </a:r>
            <a:r>
              <a:rPr kumimoji="0" lang="en-US" sz="2500" b="1" i="0" u="none" strike="noStrike" cap="all" normalizeH="0" dirty="0" smtClean="0">
                <a:ln>
                  <a:noFill/>
                </a:ln>
                <a:solidFill>
                  <a:srgbClr val="00B050"/>
                </a:solidFill>
                <a:effectLst/>
                <a:latin typeface="Arial" pitchFamily="34" charset="0"/>
                <a:ea typeface="Calibri" pitchFamily="34" charset="0"/>
                <a:cs typeface="Times New Roman" pitchFamily="18" charset="0"/>
              </a:rPr>
              <a:t>, </a:t>
            </a:r>
            <a:r>
              <a:rPr kumimoji="0" lang="en-US" sz="2500" b="1" i="0" u="none" strike="noStrike" cap="all" normalizeH="0" dirty="0" err="1" smtClean="0">
                <a:ln>
                  <a:noFill/>
                </a:ln>
                <a:solidFill>
                  <a:srgbClr val="00B050"/>
                </a:solidFill>
                <a:effectLst/>
                <a:latin typeface="Arial" pitchFamily="34" charset="0"/>
                <a:ea typeface="Calibri" pitchFamily="34" charset="0"/>
                <a:cs typeface="Times New Roman" pitchFamily="18" charset="0"/>
              </a:rPr>
              <a:t>pranayam</a:t>
            </a:r>
            <a:r>
              <a:rPr kumimoji="0" lang="en-US" sz="2500" b="1" i="0" u="none" strike="noStrike" cap="all" normalizeH="0" dirty="0" smtClean="0">
                <a:ln>
                  <a:noFill/>
                </a:ln>
                <a:solidFill>
                  <a:srgbClr val="00B050"/>
                </a:solidFill>
                <a:effectLst/>
                <a:latin typeface="Arial" pitchFamily="34" charset="0"/>
                <a:ea typeface="Calibri" pitchFamily="34" charset="0"/>
                <a:cs typeface="Times New Roman" pitchFamily="18" charset="0"/>
              </a:rPr>
              <a:t>, </a:t>
            </a:r>
            <a:r>
              <a:rPr kumimoji="0" lang="en-US" sz="2500" b="1" i="0" u="none" strike="noStrike" cap="all" normalizeH="0" dirty="0" err="1" smtClean="0">
                <a:ln>
                  <a:noFill/>
                </a:ln>
                <a:solidFill>
                  <a:srgbClr val="00B050"/>
                </a:solidFill>
                <a:effectLst/>
                <a:latin typeface="Arial" pitchFamily="34" charset="0"/>
                <a:ea typeface="Calibri" pitchFamily="34" charset="0"/>
                <a:cs typeface="Times New Roman" pitchFamily="18" charset="0"/>
              </a:rPr>
              <a:t>pratyahaar</a:t>
            </a:r>
            <a:r>
              <a:rPr kumimoji="0" lang="en-US" sz="2500" b="1" i="0" u="none" strike="noStrike" cap="all" normalizeH="0" dirty="0" smtClean="0">
                <a:ln>
                  <a:noFill/>
                </a:ln>
                <a:solidFill>
                  <a:srgbClr val="00B050"/>
                </a:solidFill>
                <a:effectLst/>
                <a:latin typeface="Arial" pitchFamily="34" charset="0"/>
                <a:ea typeface="Calibri" pitchFamily="34" charset="0"/>
                <a:cs typeface="Times New Roman" pitchFamily="18" charset="0"/>
              </a:rPr>
              <a:t>, </a:t>
            </a:r>
            <a:r>
              <a:rPr kumimoji="0" lang="en-US" sz="2500" b="1" i="0" u="none" strike="noStrike" cap="all" normalizeH="0" dirty="0" err="1" smtClean="0">
                <a:ln>
                  <a:noFill/>
                </a:ln>
                <a:solidFill>
                  <a:srgbClr val="00B050"/>
                </a:solidFill>
                <a:effectLst/>
                <a:latin typeface="Arial" pitchFamily="34" charset="0"/>
                <a:ea typeface="Calibri" pitchFamily="34" charset="0"/>
                <a:cs typeface="Times New Roman" pitchFamily="18" charset="0"/>
              </a:rPr>
              <a:t>dhaarna</a:t>
            </a:r>
            <a:r>
              <a:rPr kumimoji="0" lang="en-US" sz="2500" b="1" i="0" u="none" strike="noStrike" cap="all" normalizeH="0" dirty="0" smtClean="0">
                <a:ln>
                  <a:noFill/>
                </a:ln>
                <a:solidFill>
                  <a:srgbClr val="00B050"/>
                </a:solidFill>
                <a:effectLst/>
                <a:latin typeface="Arial" pitchFamily="34" charset="0"/>
                <a:ea typeface="Calibri" pitchFamily="34" charset="0"/>
                <a:cs typeface="Times New Roman" pitchFamily="18" charset="0"/>
              </a:rPr>
              <a:t>, </a:t>
            </a:r>
            <a:r>
              <a:rPr kumimoji="0" lang="en-US" sz="2500" b="1" i="0" u="none" strike="noStrike" cap="all" normalizeH="0" dirty="0" err="1" smtClean="0">
                <a:ln>
                  <a:noFill/>
                </a:ln>
                <a:solidFill>
                  <a:srgbClr val="00B050"/>
                </a:solidFill>
                <a:effectLst/>
                <a:latin typeface="Arial" pitchFamily="34" charset="0"/>
                <a:ea typeface="Calibri" pitchFamily="34" charset="0"/>
                <a:cs typeface="Times New Roman" pitchFamily="18" charset="0"/>
              </a:rPr>
              <a:t>dhyan</a:t>
            </a:r>
            <a:r>
              <a:rPr kumimoji="0" lang="en-US" sz="2500" b="1" i="0" u="none" strike="noStrike" cap="none" normalizeH="0" baseline="0" dirty="0" smtClean="0">
                <a:ln>
                  <a:noFill/>
                </a:ln>
                <a:solidFill>
                  <a:srgbClr val="00B050"/>
                </a:solidFill>
                <a:effectLst/>
                <a:latin typeface="Arial" pitchFamily="34" charset="0"/>
                <a:ea typeface="Calibri" pitchFamily="34" charset="0"/>
                <a:cs typeface="Times New Roman" pitchFamily="18" charset="0"/>
              </a:rPr>
              <a:t> </a:t>
            </a:r>
            <a:r>
              <a:rPr kumimoji="0" lang="en-US" sz="2500" b="0" i="0" u="none" strike="noStrike" cap="none" normalizeH="0" baseline="0" dirty="0" smtClean="0">
                <a:ln>
                  <a:noFill/>
                </a:ln>
                <a:solidFill>
                  <a:srgbClr val="00B050"/>
                </a:solidFill>
                <a:effectLst/>
                <a:latin typeface="Arial" pitchFamily="34" charset="0"/>
                <a:ea typeface="Calibri" pitchFamily="34" charset="0"/>
                <a:cs typeface="Times New Roman" pitchFamily="18" charset="0"/>
              </a:rPr>
              <a:t>and </a:t>
            </a:r>
            <a:r>
              <a:rPr kumimoji="0" lang="en-US" sz="2500" b="1" i="0" u="none" strike="noStrike" cap="all" normalizeH="0" dirty="0" smtClean="0">
                <a:ln>
                  <a:noFill/>
                </a:ln>
                <a:solidFill>
                  <a:srgbClr val="00B050"/>
                </a:solidFill>
                <a:effectLst/>
                <a:latin typeface="Arial" pitchFamily="34" charset="0"/>
                <a:ea typeface="Calibri" pitchFamily="34" charset="0"/>
                <a:cs typeface="Times New Roman" pitchFamily="18" charset="0"/>
              </a:rPr>
              <a:t>Samadhi</a:t>
            </a:r>
            <a:r>
              <a:rPr kumimoji="0" lang="en-US" sz="2500" b="0" i="0" u="none" strike="noStrike" cap="none" normalizeH="0" baseline="0" dirty="0" smtClean="0">
                <a:ln>
                  <a:noFill/>
                </a:ln>
                <a:solidFill>
                  <a:srgbClr val="FFFF00"/>
                </a:solidFill>
                <a:effectLst/>
                <a:latin typeface="Arial" pitchFamily="34" charset="0"/>
                <a:ea typeface="Calibri" pitchFamily="34" charset="0"/>
                <a:cs typeface="Times New Roman" pitchFamily="18" charset="0"/>
              </a:rPr>
              <a:t>. </a:t>
            </a:r>
            <a:endParaRPr kumimoji="0" lang="en-US" sz="2500" b="0" i="0" u="none" strike="noStrike" cap="none" normalizeH="0" baseline="0" dirty="0" smtClean="0">
              <a:ln>
                <a:noFill/>
              </a:ln>
              <a:solidFill>
                <a:srgbClr val="FFFF00"/>
              </a:solidFill>
              <a:effectLst/>
              <a:latin typeface="Arial" pitchFamily="34" charset="0"/>
              <a:cs typeface="Arial" pitchFamily="34" charset="0"/>
            </a:endParaRPr>
          </a:p>
        </p:txBody>
      </p:sp>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536029" y="199697"/>
            <a:ext cx="10531364" cy="1341438"/>
          </a:xfrm>
          <a:prstGeom prst="rect">
            <a:avLst/>
          </a:prstGeom>
        </p:spPr>
        <p:txBody>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3200" b="0" i="0" u="none" strike="noStrike" kern="1200" cap="all" spc="0" normalizeH="0" baseline="0" noProof="0" dirty="0" smtClean="0">
                <a:ln w="3175" cmpd="sng">
                  <a:noFill/>
                </a:ln>
                <a:solidFill>
                  <a:srgbClr val="FFFF00"/>
                </a:solidFill>
                <a:effectLst>
                  <a:outerShdw blurRad="38100" dist="38100" dir="2700000" algn="tl">
                    <a:srgbClr val="000000">
                      <a:alpha val="43137"/>
                    </a:srgbClr>
                  </a:outerShdw>
                </a:effectLst>
                <a:uLnTx/>
                <a:uFillTx/>
                <a:latin typeface="Arial Rounded MT Bold" pitchFamily="34" charset="0"/>
                <a:ea typeface="+mj-ea"/>
                <a:cs typeface="+mj-cs"/>
              </a:rPr>
              <a:t>All major religions depict Energy Fields, Halos, Auras &amp; Coronas</a:t>
            </a:r>
            <a:r>
              <a:rPr kumimoji="0" lang="en-GB" sz="3200" b="0" i="0" u="none" strike="noStrike" kern="1200" cap="all" spc="0" normalizeH="0" baseline="0" noProof="0" dirty="0" smtClean="0">
                <a:ln w="3175" cmpd="sng">
                  <a:noFill/>
                </a:ln>
                <a:solidFill>
                  <a:schemeClr val="tx1"/>
                </a:solidFill>
                <a:effectLst>
                  <a:outerShdw blurRad="38100" dist="38100" dir="2700000" algn="tl">
                    <a:srgbClr val="000000">
                      <a:alpha val="43137"/>
                    </a:srgbClr>
                  </a:outerShdw>
                </a:effectLst>
                <a:uLnTx/>
                <a:uFillTx/>
                <a:latin typeface="+mj-lt"/>
                <a:ea typeface="+mj-ea"/>
                <a:cs typeface="+mj-cs"/>
              </a:rPr>
              <a:t>  </a:t>
            </a:r>
          </a:p>
        </p:txBody>
      </p:sp>
      <p:pic>
        <p:nvPicPr>
          <p:cNvPr id="3" name="Picture 3" descr="AVSEQ03_009"/>
          <p:cNvPicPr>
            <a:picLocks noChangeAspect="1" noChangeArrowheads="1"/>
          </p:cNvPicPr>
          <p:nvPr/>
        </p:nvPicPr>
        <p:blipFill>
          <a:blip r:embed="rId2"/>
          <a:srcRect/>
          <a:stretch>
            <a:fillRect/>
          </a:stretch>
        </p:blipFill>
        <p:spPr>
          <a:xfrm>
            <a:off x="755649" y="1261241"/>
            <a:ext cx="2508007" cy="2442868"/>
          </a:xfrm>
          <a:prstGeom prst="rect">
            <a:avLst/>
          </a:prstGeom>
          <a:noFill/>
        </p:spPr>
      </p:pic>
      <p:pic>
        <p:nvPicPr>
          <p:cNvPr id="4" name="Picture 4" descr="AVSEQ03_008"/>
          <p:cNvPicPr>
            <a:picLocks noChangeAspect="1" noChangeArrowheads="1"/>
          </p:cNvPicPr>
          <p:nvPr/>
        </p:nvPicPr>
        <p:blipFill>
          <a:blip r:embed="rId3"/>
          <a:srcRect/>
          <a:stretch>
            <a:fillRect/>
          </a:stretch>
        </p:blipFill>
        <p:spPr>
          <a:xfrm>
            <a:off x="3415867" y="1263594"/>
            <a:ext cx="2596055" cy="2413025"/>
          </a:xfrm>
          <a:prstGeom prst="rect">
            <a:avLst/>
          </a:prstGeom>
          <a:noFill/>
        </p:spPr>
      </p:pic>
      <p:pic>
        <p:nvPicPr>
          <p:cNvPr id="5" name="Picture 5" descr="AVSEQ03_007"/>
          <p:cNvPicPr>
            <a:picLocks noChangeAspect="1" noChangeArrowheads="1"/>
          </p:cNvPicPr>
          <p:nvPr/>
        </p:nvPicPr>
        <p:blipFill>
          <a:blip r:embed="rId4"/>
          <a:srcRect/>
          <a:stretch>
            <a:fillRect/>
          </a:stretch>
        </p:blipFill>
        <p:spPr>
          <a:xfrm>
            <a:off x="709923" y="3736546"/>
            <a:ext cx="2558794" cy="2527097"/>
          </a:xfrm>
          <a:prstGeom prst="rect">
            <a:avLst/>
          </a:prstGeom>
          <a:noFill/>
        </p:spPr>
      </p:pic>
      <p:pic>
        <p:nvPicPr>
          <p:cNvPr id="6" name="Picture 6" descr="AVSEQ03_006"/>
          <p:cNvPicPr>
            <a:picLocks noChangeAspect="1" noChangeArrowheads="1"/>
          </p:cNvPicPr>
          <p:nvPr/>
        </p:nvPicPr>
        <p:blipFill>
          <a:blip r:embed="rId5"/>
          <a:srcRect/>
          <a:stretch>
            <a:fillRect/>
          </a:stretch>
        </p:blipFill>
        <p:spPr>
          <a:xfrm>
            <a:off x="6159759" y="3719347"/>
            <a:ext cx="2311579" cy="2565839"/>
          </a:xfrm>
          <a:prstGeom prst="rect">
            <a:avLst/>
          </a:prstGeom>
          <a:noFill/>
        </p:spPr>
      </p:pic>
      <p:pic>
        <p:nvPicPr>
          <p:cNvPr id="7" name="Picture 7" descr="AVSEQ03_005"/>
          <p:cNvPicPr>
            <a:picLocks noChangeAspect="1" noChangeArrowheads="1"/>
          </p:cNvPicPr>
          <p:nvPr/>
        </p:nvPicPr>
        <p:blipFill>
          <a:blip r:embed="rId6"/>
          <a:srcRect/>
          <a:stretch>
            <a:fillRect/>
          </a:stretch>
        </p:blipFill>
        <p:spPr bwMode="auto">
          <a:xfrm>
            <a:off x="6148552" y="1263049"/>
            <a:ext cx="2322786" cy="2384041"/>
          </a:xfrm>
          <a:prstGeom prst="rect">
            <a:avLst/>
          </a:prstGeom>
          <a:noFill/>
          <a:ln w="9525">
            <a:noFill/>
            <a:miter lim="800000"/>
            <a:headEnd/>
            <a:tailEnd/>
          </a:ln>
        </p:spPr>
      </p:pic>
      <p:pic>
        <p:nvPicPr>
          <p:cNvPr id="8" name="Picture 8" descr="AVSEQ03_004"/>
          <p:cNvPicPr>
            <a:picLocks noChangeAspect="1" noChangeArrowheads="1"/>
          </p:cNvPicPr>
          <p:nvPr/>
        </p:nvPicPr>
        <p:blipFill>
          <a:blip r:embed="rId7"/>
          <a:srcRect/>
          <a:stretch>
            <a:fillRect/>
          </a:stretch>
        </p:blipFill>
        <p:spPr bwMode="auto">
          <a:xfrm>
            <a:off x="3426372" y="3710974"/>
            <a:ext cx="2564530" cy="2584723"/>
          </a:xfrm>
          <a:prstGeom prst="rect">
            <a:avLst/>
          </a:prstGeom>
          <a:noFill/>
          <a:ln w="9525">
            <a:noFill/>
            <a:miter lim="800000"/>
            <a:headEnd/>
            <a:tailEnd/>
          </a:ln>
        </p:spPr>
      </p:pic>
      <p:sp>
        <p:nvSpPr>
          <p:cNvPr id="9" name="Rectangle 9"/>
          <p:cNvSpPr>
            <a:spLocks noChangeArrowheads="1"/>
          </p:cNvSpPr>
          <p:nvPr/>
        </p:nvSpPr>
        <p:spPr bwMode="auto">
          <a:xfrm>
            <a:off x="0" y="6156325"/>
            <a:ext cx="9144000" cy="584775"/>
          </a:xfrm>
          <a:prstGeom prst="rect">
            <a:avLst/>
          </a:prstGeom>
          <a:noFill/>
          <a:ln w="9525">
            <a:noFill/>
            <a:miter lim="800000"/>
            <a:headEnd/>
            <a:tailEnd/>
          </a:ln>
        </p:spPr>
        <p:txBody>
          <a:bodyPr>
            <a:spAutoFit/>
          </a:bodyPr>
          <a:lstStyle/>
          <a:p>
            <a:pPr algn="ctr"/>
            <a:r>
              <a:rPr lang="en-GB" sz="3200" i="1" dirty="0">
                <a:solidFill>
                  <a:srgbClr val="FFFF00"/>
                </a:solidFill>
              </a:rPr>
              <a:t>TRUTH is the ONLY religion &amp; above All</a:t>
            </a:r>
          </a:p>
        </p:txBody>
      </p:sp>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SURENDRA\Desktop\AURA VAASTU\AURA-VASTU8-7-17\Chakras\9.JPG"/>
          <p:cNvPicPr>
            <a:picLocks noChangeAspect="1" noChangeArrowheads="1"/>
          </p:cNvPicPr>
          <p:nvPr/>
        </p:nvPicPr>
        <p:blipFill>
          <a:blip r:embed="rId2"/>
          <a:srcRect b="19234"/>
          <a:stretch>
            <a:fillRect/>
          </a:stretch>
        </p:blipFill>
        <p:spPr bwMode="auto">
          <a:xfrm>
            <a:off x="3482209" y="504497"/>
            <a:ext cx="5143500" cy="5538952"/>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E:\others\Matter for Aura workshop.com\New Folder\Untitled-1.jpg"/>
          <p:cNvPicPr>
            <a:picLocks noChangeAspect="1" noChangeArrowheads="1"/>
          </p:cNvPicPr>
          <p:nvPr/>
        </p:nvPicPr>
        <p:blipFill>
          <a:blip r:embed="rId2"/>
          <a:srcRect/>
          <a:stretch>
            <a:fillRect/>
          </a:stretch>
        </p:blipFill>
        <p:spPr bwMode="auto">
          <a:xfrm>
            <a:off x="2926442" y="0"/>
            <a:ext cx="5189838" cy="6858000"/>
          </a:xfrm>
          <a:prstGeom prst="rect">
            <a:avLst/>
          </a:prstGeom>
          <a:ln>
            <a:noFill/>
          </a:ln>
          <a:effectLst>
            <a:softEdge rad="112500"/>
          </a:effectLst>
        </p:spPr>
      </p:pic>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URENDRA\Desktop\AURA VAASTU\AURA-VASTU8-7-17\Chakras\10.JPG"/>
          <p:cNvPicPr>
            <a:picLocks noChangeAspect="1" noChangeArrowheads="1"/>
          </p:cNvPicPr>
          <p:nvPr/>
        </p:nvPicPr>
        <p:blipFill>
          <a:blip r:embed="rId2"/>
          <a:srcRect b="8506"/>
          <a:stretch>
            <a:fillRect/>
          </a:stretch>
        </p:blipFill>
        <p:spPr bwMode="auto">
          <a:xfrm>
            <a:off x="3492719" y="215462"/>
            <a:ext cx="5143500" cy="6274676"/>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285751"/>
            <a:ext cx="9144000" cy="702222"/>
          </a:xfrm>
          <a:prstGeom prst="rect">
            <a:avLst/>
          </a:prstGeom>
        </p:spPr>
        <p:txBody>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all" spc="0" normalizeH="0" baseline="0" noProof="0" dirty="0" smtClean="0">
                <a:ln w="3175" cmpd="sng">
                  <a:noFill/>
                </a:ln>
                <a:solidFill>
                  <a:srgbClr val="FF0000"/>
                </a:solidFill>
                <a:effectLst/>
                <a:uLnTx/>
                <a:uFillTx/>
                <a:latin typeface="+mj-lt"/>
                <a:ea typeface="+mj-ea"/>
                <a:cs typeface="+mj-cs"/>
              </a:rPr>
              <a:t>COLOURS AND THEIR ENERGY LEVELS </a:t>
            </a:r>
            <a:r>
              <a:rPr kumimoji="0" lang="en-US" sz="3600" b="1" i="0" u="none" strike="noStrike" kern="1200" cap="all" spc="0" normalizeH="0" baseline="0" noProof="0" dirty="0" smtClean="0">
                <a:ln w="3175" cmpd="sng">
                  <a:noFill/>
                </a:ln>
                <a:solidFill>
                  <a:schemeClr val="tx1"/>
                </a:solidFill>
                <a:effectLst/>
                <a:uLnTx/>
                <a:uFillTx/>
                <a:latin typeface="+mj-lt"/>
                <a:ea typeface="+mj-ea"/>
                <a:cs typeface="+mj-cs"/>
              </a:rPr>
              <a:t/>
            </a:r>
            <a:br>
              <a:rPr kumimoji="0" lang="en-US" sz="3600" b="1" i="0" u="none" strike="noStrike" kern="1200" cap="all" spc="0" normalizeH="0" baseline="0" noProof="0" dirty="0" smtClean="0">
                <a:ln w="3175" cmpd="sng">
                  <a:noFill/>
                </a:ln>
                <a:solidFill>
                  <a:schemeClr val="tx1"/>
                </a:solidFill>
                <a:effectLst/>
                <a:uLnTx/>
                <a:uFillTx/>
                <a:latin typeface="+mj-lt"/>
                <a:ea typeface="+mj-ea"/>
                <a:cs typeface="+mj-cs"/>
              </a:rPr>
            </a:br>
            <a:endParaRPr kumimoji="0" lang="en-US" sz="3600" b="0" i="0" u="none" strike="noStrike" kern="1200" cap="all" spc="0" normalizeH="0" baseline="0" noProof="0" dirty="0" smtClean="0">
              <a:ln w="3175" cmpd="sng">
                <a:noFill/>
              </a:ln>
              <a:solidFill>
                <a:schemeClr val="tx1"/>
              </a:solidFill>
              <a:effectLst/>
              <a:uLnTx/>
              <a:uFillTx/>
              <a:latin typeface="+mj-lt"/>
              <a:ea typeface="+mj-ea"/>
              <a:cs typeface="+mj-cs"/>
            </a:endParaRPr>
          </a:p>
        </p:txBody>
      </p:sp>
      <p:sp>
        <p:nvSpPr>
          <p:cNvPr id="3" name="Content Placeholder 2"/>
          <p:cNvSpPr txBox="1">
            <a:spLocks/>
          </p:cNvSpPr>
          <p:nvPr/>
        </p:nvSpPr>
        <p:spPr>
          <a:xfrm>
            <a:off x="189187" y="1149078"/>
            <a:ext cx="9144000" cy="4179668"/>
          </a:xfrm>
          <a:prstGeom prst="rect">
            <a:avLst/>
          </a:prstGeom>
        </p:spPr>
        <p:txBody>
          <a:bodyPr/>
          <a:lstStyle/>
          <a:p>
            <a:pPr marL="285750" marR="0" lvl="0" indent="-285750" algn="l" defTabSz="457200" rtl="0" eaLnBrk="1" fontAlgn="auto" latinLnBrk="0" hangingPunct="1">
              <a:lnSpc>
                <a:spcPct val="100000"/>
              </a:lnSpc>
              <a:spcBef>
                <a:spcPts val="0"/>
              </a:spcBef>
              <a:spcAft>
                <a:spcPts val="1000"/>
              </a:spcAft>
              <a:buClr>
                <a:schemeClr val="tx1"/>
              </a:buClr>
              <a:buSzPct val="100000"/>
              <a:buFont typeface="Arial"/>
              <a:buChar char="•"/>
              <a:tabLst/>
              <a:defRPr/>
            </a:pPr>
            <a:r>
              <a:rPr kumimoji="0" lang="en-US" sz="3600" b="0" i="0" u="none" strike="noStrike" kern="1200" cap="none" spc="0" normalizeH="0" baseline="0" noProof="0" dirty="0" smtClean="0">
                <a:ln>
                  <a:noFill/>
                </a:ln>
                <a:solidFill>
                  <a:srgbClr val="00B0F0"/>
                </a:solidFill>
                <a:effectLst/>
                <a:uLnTx/>
                <a:uFillTx/>
                <a:latin typeface="+mn-lt"/>
                <a:ea typeface="+mn-ea"/>
                <a:cs typeface="+mn-cs"/>
              </a:rPr>
              <a:t>White | Violet = Highest Energy</a:t>
            </a:r>
          </a:p>
          <a:p>
            <a:pPr marL="285750" marR="0" lvl="0" indent="-285750" algn="l" defTabSz="457200" rtl="0" eaLnBrk="1" fontAlgn="auto" latinLnBrk="0" hangingPunct="1">
              <a:lnSpc>
                <a:spcPct val="100000"/>
              </a:lnSpc>
              <a:spcBef>
                <a:spcPts val="0"/>
              </a:spcBef>
              <a:spcAft>
                <a:spcPts val="1000"/>
              </a:spcAft>
              <a:buClr>
                <a:schemeClr val="tx1"/>
              </a:buClr>
              <a:buSzPct val="100000"/>
              <a:buFont typeface="Arial"/>
              <a:buChar char="•"/>
              <a:tabLst/>
              <a:defRPr/>
            </a:pPr>
            <a:r>
              <a:rPr kumimoji="0" lang="en-US" sz="3600" b="0" i="0" u="none" strike="noStrike" kern="1200" cap="none" spc="0" normalizeH="0" baseline="0" noProof="0" dirty="0" smtClean="0">
                <a:ln>
                  <a:noFill/>
                </a:ln>
                <a:solidFill>
                  <a:srgbClr val="00B0F0"/>
                </a:solidFill>
                <a:effectLst/>
                <a:uLnTx/>
                <a:uFillTx/>
                <a:latin typeface="+mn-lt"/>
                <a:ea typeface="+mn-ea"/>
                <a:cs typeface="+mn-cs"/>
              </a:rPr>
              <a:t>Indigo | Blue = Good Energy</a:t>
            </a:r>
          </a:p>
          <a:p>
            <a:pPr marL="285750" marR="0" lvl="0" indent="-285750" algn="l" defTabSz="457200" rtl="0" eaLnBrk="1" fontAlgn="auto" latinLnBrk="0" hangingPunct="1">
              <a:lnSpc>
                <a:spcPct val="100000"/>
              </a:lnSpc>
              <a:spcBef>
                <a:spcPts val="0"/>
              </a:spcBef>
              <a:spcAft>
                <a:spcPts val="1000"/>
              </a:spcAft>
              <a:buClr>
                <a:schemeClr val="tx1"/>
              </a:buClr>
              <a:buSzPct val="100000"/>
              <a:buFont typeface="Arial"/>
              <a:buChar char="•"/>
              <a:tabLst/>
              <a:defRPr/>
            </a:pPr>
            <a:r>
              <a:rPr kumimoji="0" lang="en-US" sz="3600" b="0" i="0" u="none" strike="noStrike" kern="1200" cap="none" spc="0" normalizeH="0" baseline="0" noProof="0" dirty="0" smtClean="0">
                <a:ln>
                  <a:noFill/>
                </a:ln>
                <a:solidFill>
                  <a:srgbClr val="00B0F0"/>
                </a:solidFill>
                <a:effectLst/>
                <a:uLnTx/>
                <a:uFillTx/>
                <a:latin typeface="+mn-lt"/>
                <a:ea typeface="+mn-ea"/>
                <a:cs typeface="+mn-cs"/>
              </a:rPr>
              <a:t>Green | Yellow = Moderate Energy</a:t>
            </a:r>
          </a:p>
          <a:p>
            <a:pPr marL="285750" marR="0" lvl="0" indent="-285750" algn="l" defTabSz="457200" rtl="0" eaLnBrk="1" fontAlgn="auto" latinLnBrk="0" hangingPunct="1">
              <a:lnSpc>
                <a:spcPct val="100000"/>
              </a:lnSpc>
              <a:spcBef>
                <a:spcPts val="0"/>
              </a:spcBef>
              <a:spcAft>
                <a:spcPts val="1000"/>
              </a:spcAft>
              <a:buClr>
                <a:schemeClr val="tx1"/>
              </a:buClr>
              <a:buSzPct val="100000"/>
              <a:buFont typeface="Arial"/>
              <a:buChar char="•"/>
              <a:tabLst/>
              <a:defRPr/>
            </a:pPr>
            <a:r>
              <a:rPr kumimoji="0" lang="en-US" sz="3600" b="0" i="0" u="none" strike="noStrike" kern="1200" cap="none" spc="0" normalizeH="0" baseline="0" noProof="0" dirty="0" smtClean="0">
                <a:ln>
                  <a:noFill/>
                </a:ln>
                <a:solidFill>
                  <a:srgbClr val="00B0F0"/>
                </a:solidFill>
                <a:effectLst/>
                <a:uLnTx/>
                <a:uFillTx/>
                <a:latin typeface="+mn-lt"/>
                <a:ea typeface="+mn-ea"/>
                <a:cs typeface="+mn-cs"/>
              </a:rPr>
              <a:t>Orange | Red = Stressful Energy</a:t>
            </a:r>
          </a:p>
          <a:p>
            <a:pPr marL="285750" marR="0" lvl="0" indent="-285750" algn="l" defTabSz="457200" rtl="0" eaLnBrk="1" fontAlgn="auto" latinLnBrk="0" hangingPunct="1">
              <a:lnSpc>
                <a:spcPct val="100000"/>
              </a:lnSpc>
              <a:spcBef>
                <a:spcPts val="0"/>
              </a:spcBef>
              <a:spcAft>
                <a:spcPts val="1000"/>
              </a:spcAft>
              <a:buClr>
                <a:schemeClr val="tx1"/>
              </a:buClr>
              <a:buSzPct val="100000"/>
              <a:buFont typeface="Arial"/>
              <a:buChar char="•"/>
              <a:tabLst/>
              <a:defRPr/>
            </a:pPr>
            <a:r>
              <a:rPr kumimoji="0" lang="en-US" sz="3600" b="0" i="0" u="none" strike="noStrike" kern="1200" cap="none" spc="0" normalizeH="0" baseline="0" noProof="0" dirty="0" smtClean="0">
                <a:ln>
                  <a:noFill/>
                </a:ln>
                <a:solidFill>
                  <a:srgbClr val="00B0F0"/>
                </a:solidFill>
                <a:effectLst/>
                <a:uLnTx/>
                <a:uFillTx/>
                <a:latin typeface="+mn-lt"/>
                <a:ea typeface="+mn-ea"/>
                <a:cs typeface="+mn-cs"/>
              </a:rPr>
              <a:t>Pink | Grey = Weakest Energy</a:t>
            </a:r>
          </a:p>
          <a:p>
            <a:pPr marL="285750" marR="0" lvl="0" indent="-285750" algn="l" defTabSz="457200" rtl="0" eaLnBrk="1" fontAlgn="auto" latinLnBrk="0" hangingPunct="1">
              <a:lnSpc>
                <a:spcPct val="100000"/>
              </a:lnSpc>
              <a:spcBef>
                <a:spcPts val="0"/>
              </a:spcBef>
              <a:spcAft>
                <a:spcPts val="1000"/>
              </a:spcAft>
              <a:buClr>
                <a:schemeClr val="tx1"/>
              </a:buClr>
              <a:buSzPct val="100000"/>
              <a:buFont typeface="Arial"/>
              <a:buChar char="•"/>
              <a:tabLst/>
              <a:defRPr/>
            </a:pPr>
            <a:r>
              <a:rPr kumimoji="0" lang="en-US" sz="3600" b="0" i="0" u="none" strike="noStrike" kern="1200" cap="none" spc="0" normalizeH="0" baseline="0" noProof="0" dirty="0" smtClean="0">
                <a:ln>
                  <a:noFill/>
                </a:ln>
                <a:solidFill>
                  <a:srgbClr val="00B0F0"/>
                </a:solidFill>
                <a:effectLst/>
                <a:uLnTx/>
                <a:uFillTx/>
                <a:latin typeface="+mn-lt"/>
                <a:ea typeface="+mn-ea"/>
                <a:cs typeface="+mn-cs"/>
              </a:rPr>
              <a:t>Black = No Energy</a:t>
            </a:r>
          </a:p>
        </p:txBody>
      </p:sp>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E:\others\Matter for Aura workshop.com\New Folder\Untitled-4.jpg"/>
          <p:cNvPicPr>
            <a:picLocks noChangeAspect="1" noChangeArrowheads="1"/>
          </p:cNvPicPr>
          <p:nvPr/>
        </p:nvPicPr>
        <p:blipFill>
          <a:blip r:embed="rId2"/>
          <a:srcRect/>
          <a:stretch>
            <a:fillRect/>
          </a:stretch>
        </p:blipFill>
        <p:spPr bwMode="auto">
          <a:xfrm>
            <a:off x="1261241" y="0"/>
            <a:ext cx="4714876" cy="6858000"/>
          </a:xfrm>
          <a:prstGeom prst="rect">
            <a:avLst/>
          </a:prstGeom>
          <a:ln>
            <a:noFill/>
          </a:ln>
          <a:effectLst>
            <a:softEdge rad="112500"/>
          </a:effectLst>
        </p:spPr>
      </p:pic>
      <p:pic>
        <p:nvPicPr>
          <p:cNvPr id="3" name="Picture 7" descr="E:\others\Matter for Aura workshop.com\New Folder\Untitled-5.jpg"/>
          <p:cNvPicPr>
            <a:picLocks noChangeAspect="1" noChangeArrowheads="1"/>
          </p:cNvPicPr>
          <p:nvPr/>
        </p:nvPicPr>
        <p:blipFill>
          <a:blip r:embed="rId3"/>
          <a:srcRect/>
          <a:stretch>
            <a:fillRect/>
          </a:stretch>
        </p:blipFill>
        <p:spPr bwMode="auto">
          <a:xfrm>
            <a:off x="5997139" y="0"/>
            <a:ext cx="4429124" cy="6858000"/>
          </a:xfrm>
          <a:prstGeom prst="rect">
            <a:avLst/>
          </a:prstGeom>
          <a:ln>
            <a:noFill/>
          </a:ln>
          <a:effectLst>
            <a:softEdge rad="112500"/>
          </a:effectLst>
        </p:spPr>
      </p:pic>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others\Matter for Aura workshop.com\New Folder\Untitled-6.jpg"/>
          <p:cNvPicPr>
            <a:picLocks noChangeAspect="1" noChangeArrowheads="1"/>
          </p:cNvPicPr>
          <p:nvPr/>
        </p:nvPicPr>
        <p:blipFill>
          <a:blip r:embed="rId2"/>
          <a:srcRect/>
          <a:stretch>
            <a:fillRect/>
          </a:stretch>
        </p:blipFill>
        <p:spPr bwMode="auto">
          <a:xfrm>
            <a:off x="1040524" y="0"/>
            <a:ext cx="4786314" cy="6858000"/>
          </a:xfrm>
          <a:prstGeom prst="rect">
            <a:avLst/>
          </a:prstGeom>
          <a:ln>
            <a:noFill/>
          </a:ln>
          <a:effectLst>
            <a:softEdge rad="112500"/>
          </a:effectLst>
        </p:spPr>
      </p:pic>
      <p:pic>
        <p:nvPicPr>
          <p:cNvPr id="3" name="Picture 3" descr="E:\others\Matter for Aura workshop.com\New Folder\Untitled-7.jpg"/>
          <p:cNvPicPr>
            <a:picLocks noChangeAspect="1" noChangeArrowheads="1"/>
          </p:cNvPicPr>
          <p:nvPr/>
        </p:nvPicPr>
        <p:blipFill>
          <a:blip r:embed="rId3"/>
          <a:srcRect/>
          <a:stretch>
            <a:fillRect/>
          </a:stretch>
        </p:blipFill>
        <p:spPr bwMode="auto">
          <a:xfrm>
            <a:off x="5704983" y="0"/>
            <a:ext cx="4500562" cy="6858000"/>
          </a:xfrm>
          <a:prstGeom prst="rect">
            <a:avLst/>
          </a:prstGeom>
          <a:ln>
            <a:noFill/>
          </a:ln>
          <a:effectLst>
            <a:softEdge rad="112500"/>
          </a:effectLst>
        </p:spPr>
      </p:pic>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others\Matter for Aura workshop.com\New Folder\Untitled-8.jpg"/>
          <p:cNvPicPr>
            <a:picLocks noChangeAspect="1" noChangeArrowheads="1"/>
          </p:cNvPicPr>
          <p:nvPr/>
        </p:nvPicPr>
        <p:blipFill>
          <a:blip r:embed="rId2"/>
          <a:srcRect/>
          <a:stretch>
            <a:fillRect/>
          </a:stretch>
        </p:blipFill>
        <p:spPr bwMode="auto">
          <a:xfrm>
            <a:off x="1145628" y="0"/>
            <a:ext cx="4714877" cy="6858000"/>
          </a:xfrm>
          <a:prstGeom prst="rect">
            <a:avLst/>
          </a:prstGeom>
          <a:ln>
            <a:noFill/>
          </a:ln>
          <a:effectLst>
            <a:softEdge rad="112500"/>
          </a:effectLst>
        </p:spPr>
      </p:pic>
      <p:pic>
        <p:nvPicPr>
          <p:cNvPr id="3" name="Picture 3" descr="E:\others\Matter for Aura workshop.com\New Folder\Untitled-9.jpg"/>
          <p:cNvPicPr>
            <a:picLocks noChangeAspect="1" noChangeArrowheads="1"/>
          </p:cNvPicPr>
          <p:nvPr/>
        </p:nvPicPr>
        <p:blipFill>
          <a:blip r:embed="rId3"/>
          <a:srcRect/>
          <a:stretch>
            <a:fillRect/>
          </a:stretch>
        </p:blipFill>
        <p:spPr bwMode="auto">
          <a:xfrm>
            <a:off x="5892034" y="0"/>
            <a:ext cx="4429124" cy="6858000"/>
          </a:xfrm>
          <a:prstGeom prst="rect">
            <a:avLst/>
          </a:prstGeom>
          <a:ln>
            <a:noFill/>
          </a:ln>
          <a:effectLst>
            <a:softEdge rad="112500"/>
          </a:effectLst>
        </p:spPr>
      </p:pic>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others\Matter for Aura workshop.com\New Folder\Untitled-8.jpg"/>
          <p:cNvPicPr>
            <a:picLocks noChangeAspect="1" noChangeArrowheads="1"/>
          </p:cNvPicPr>
          <p:nvPr/>
        </p:nvPicPr>
        <p:blipFill>
          <a:blip r:embed="rId2"/>
          <a:srcRect/>
          <a:stretch>
            <a:fillRect/>
          </a:stretch>
        </p:blipFill>
        <p:spPr bwMode="auto">
          <a:xfrm>
            <a:off x="1114096" y="0"/>
            <a:ext cx="4714877" cy="6858000"/>
          </a:xfrm>
          <a:prstGeom prst="rect">
            <a:avLst/>
          </a:prstGeom>
          <a:ln>
            <a:noFill/>
          </a:ln>
          <a:effectLst>
            <a:softEdge rad="112500"/>
          </a:effectLst>
        </p:spPr>
      </p:pic>
      <p:pic>
        <p:nvPicPr>
          <p:cNvPr id="3" name="Picture 3" descr="E:\others\Matter for Aura workshop.com\New Folder\Untitled-9.jpg"/>
          <p:cNvPicPr>
            <a:picLocks noChangeAspect="1" noChangeArrowheads="1"/>
          </p:cNvPicPr>
          <p:nvPr/>
        </p:nvPicPr>
        <p:blipFill>
          <a:blip r:embed="rId3"/>
          <a:srcRect/>
          <a:stretch>
            <a:fillRect/>
          </a:stretch>
        </p:blipFill>
        <p:spPr bwMode="auto">
          <a:xfrm>
            <a:off x="5849993" y="0"/>
            <a:ext cx="4429124" cy="6858000"/>
          </a:xfrm>
          <a:prstGeom prst="rect">
            <a:avLst/>
          </a:prstGeom>
          <a:ln>
            <a:noFill/>
          </a:ln>
          <a:effectLst>
            <a:softEdge rad="112500"/>
          </a:effectLst>
        </p:spPr>
      </p:pic>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nvGraphicFramePr>
        <p:xfrm>
          <a:off x="207581" y="0"/>
          <a:ext cx="3663155" cy="4351284"/>
        </p:xfrm>
        <a:graphic>
          <a:graphicData uri="http://schemas.openxmlformats.org/presentationml/2006/ole">
            <p:oleObj spid="_x0000_s28674" name="Bitmap Image" r:id="rId3" imgW="4533333" imgH="4571429" progId="PBrush">
              <p:embed/>
            </p:oleObj>
          </a:graphicData>
        </a:graphic>
      </p:graphicFrame>
      <p:graphicFrame>
        <p:nvGraphicFramePr>
          <p:cNvPr id="3" name="Object 3"/>
          <p:cNvGraphicFramePr>
            <a:graphicFrameLocks noChangeAspect="1"/>
          </p:cNvGraphicFramePr>
          <p:nvPr/>
        </p:nvGraphicFramePr>
        <p:xfrm>
          <a:off x="6327229" y="0"/>
          <a:ext cx="3352800" cy="2236788"/>
        </p:xfrm>
        <a:graphic>
          <a:graphicData uri="http://schemas.openxmlformats.org/presentationml/2006/ole">
            <p:oleObj spid="_x0000_s28675" name="Bitmap Image" r:id="rId4" imgW="6095238" imgH="4067743" progId="PBrush">
              <p:embed/>
            </p:oleObj>
          </a:graphicData>
        </a:graphic>
      </p:graphicFrame>
      <p:graphicFrame>
        <p:nvGraphicFramePr>
          <p:cNvPr id="4" name="Object 5"/>
          <p:cNvGraphicFramePr>
            <a:graphicFrameLocks noChangeAspect="1"/>
          </p:cNvGraphicFramePr>
          <p:nvPr/>
        </p:nvGraphicFramePr>
        <p:xfrm>
          <a:off x="6978868" y="2280743"/>
          <a:ext cx="2995449" cy="2021387"/>
        </p:xfrm>
        <a:graphic>
          <a:graphicData uri="http://schemas.openxmlformats.org/presentationml/2006/ole">
            <p:oleObj spid="_x0000_s28676" name="Bitmap Image" r:id="rId5" imgW="6095238" imgH="4114286" progId="PBrush">
              <p:embed/>
            </p:oleObj>
          </a:graphicData>
        </a:graphic>
      </p:graphicFrame>
      <p:pic>
        <p:nvPicPr>
          <p:cNvPr id="5" name="Picture 6" descr="AX059508"/>
          <p:cNvPicPr>
            <a:picLocks noChangeAspect="1" noChangeArrowheads="1"/>
          </p:cNvPicPr>
          <p:nvPr/>
        </p:nvPicPr>
        <p:blipFill>
          <a:blip r:embed="rId6"/>
          <a:srcRect l="15811" r="16423" b="42424"/>
          <a:stretch>
            <a:fillRect/>
          </a:stretch>
        </p:blipFill>
        <p:spPr bwMode="auto">
          <a:xfrm>
            <a:off x="3907221" y="0"/>
            <a:ext cx="2409496" cy="3052028"/>
          </a:xfrm>
          <a:prstGeom prst="rect">
            <a:avLst/>
          </a:prstGeom>
          <a:noFill/>
          <a:ln w="9525">
            <a:solidFill>
              <a:schemeClr val="tx1"/>
            </a:solidFill>
            <a:miter lim="800000"/>
            <a:headEnd/>
            <a:tailEnd/>
          </a:ln>
        </p:spPr>
      </p:pic>
      <p:sp>
        <p:nvSpPr>
          <p:cNvPr id="6" name="Rectangle 8"/>
          <p:cNvSpPr>
            <a:spLocks noChangeArrowheads="1"/>
          </p:cNvSpPr>
          <p:nvPr/>
        </p:nvSpPr>
        <p:spPr bwMode="auto">
          <a:xfrm>
            <a:off x="381000" y="5334000"/>
            <a:ext cx="8458200" cy="1524000"/>
          </a:xfrm>
          <a:prstGeom prst="rect">
            <a:avLst/>
          </a:prstGeom>
          <a:noFill/>
          <a:ln w="9525">
            <a:noFill/>
            <a:miter lim="800000"/>
            <a:headEnd/>
            <a:tailEnd/>
          </a:ln>
          <a:effectLst/>
        </p:spPr>
        <p:txBody>
          <a:bodyPr anchor="ctr"/>
          <a:lstStyle/>
          <a:p>
            <a:r>
              <a:rPr lang="en-US" sz="2000" b="1" i="1" dirty="0">
                <a:solidFill>
                  <a:srgbClr val="FFFF00"/>
                </a:solidFill>
                <a:latin typeface="Times New Roman" pitchFamily="18" charset="0"/>
                <a:cs typeface="Times New Roman" pitchFamily="18" charset="0"/>
              </a:rPr>
              <a:t>Nothing happens in Nature without an energy exchange. Communication or acquisition of knowledge of any kind occurs only with an energy transfer. </a:t>
            </a:r>
          </a:p>
          <a:p>
            <a:r>
              <a:rPr lang="en-US" sz="2000" b="1" i="1" dirty="0">
                <a:solidFill>
                  <a:srgbClr val="FFFF00"/>
                </a:solidFill>
                <a:latin typeface="Times New Roman" pitchFamily="18" charset="0"/>
                <a:cs typeface="Times New Roman" pitchFamily="18" charset="0"/>
              </a:rPr>
              <a:t>There are no exceptions. This is a rule of nature.</a:t>
            </a:r>
            <a:r>
              <a:rPr lang="en-US" sz="2000" b="1" dirty="0">
                <a:solidFill>
                  <a:srgbClr val="FFFF00"/>
                </a:solidFill>
                <a:latin typeface="Times New Roman" pitchFamily="18" charset="0"/>
                <a:cs typeface="Times New Roman" pitchFamily="18" charset="0"/>
              </a:rPr>
              <a:t> </a:t>
            </a:r>
            <a:br>
              <a:rPr lang="en-US" sz="2000" b="1" dirty="0">
                <a:solidFill>
                  <a:srgbClr val="FFFF00"/>
                </a:solidFill>
                <a:latin typeface="Times New Roman" pitchFamily="18" charset="0"/>
                <a:cs typeface="Times New Roman" pitchFamily="18" charset="0"/>
              </a:rPr>
            </a:br>
            <a:r>
              <a:rPr lang="en-US" sz="2000" b="1" dirty="0">
                <a:solidFill>
                  <a:srgbClr val="FFFF00"/>
                </a:solidFill>
                <a:latin typeface="Times New Roman" pitchFamily="18" charset="0"/>
                <a:cs typeface="Times New Roman" pitchFamily="18" charset="0"/>
              </a:rPr>
              <a:t>		~Milo Wolff, Geoff </a:t>
            </a:r>
            <a:r>
              <a:rPr lang="en-US" sz="2000" b="1" dirty="0" err="1">
                <a:solidFill>
                  <a:srgbClr val="FFFF00"/>
                </a:solidFill>
                <a:latin typeface="Times New Roman" pitchFamily="18" charset="0"/>
                <a:cs typeface="Times New Roman" pitchFamily="18" charset="0"/>
              </a:rPr>
              <a:t>Haselhurst</a:t>
            </a:r>
            <a:r>
              <a:rPr lang="en-US" sz="2000" b="1" dirty="0">
                <a:solidFill>
                  <a:srgbClr val="FFFF00"/>
                </a:solidFill>
                <a:latin typeface="Times New Roman" pitchFamily="18" charset="0"/>
                <a:cs typeface="Times New Roman" pitchFamily="18" charset="0"/>
              </a:rPr>
              <a:t>, 2005</a:t>
            </a:r>
          </a:p>
        </p:txBody>
      </p:sp>
      <p:pic>
        <p:nvPicPr>
          <p:cNvPr id="7" name="Picture 9" descr="espace_012"/>
          <p:cNvPicPr>
            <a:picLocks noChangeAspect="1" noChangeArrowheads="1"/>
          </p:cNvPicPr>
          <p:nvPr/>
        </p:nvPicPr>
        <p:blipFill>
          <a:blip r:embed="rId7"/>
          <a:srcRect/>
          <a:stretch>
            <a:fillRect/>
          </a:stretch>
        </p:blipFill>
        <p:spPr bwMode="auto">
          <a:xfrm>
            <a:off x="3867807" y="3090042"/>
            <a:ext cx="3111062" cy="2333296"/>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ChangeArrowheads="1"/>
          </p:cNvSpPr>
          <p:nvPr/>
        </p:nvSpPr>
        <p:spPr bwMode="auto">
          <a:xfrm>
            <a:off x="860612" y="602429"/>
            <a:ext cx="9208546" cy="52860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n-US" sz="2500" b="0" i="0" u="none" strike="noStrike" cap="none" normalizeH="0" baseline="0" dirty="0" smtClean="0">
                <a:ln>
                  <a:noFill/>
                </a:ln>
                <a:solidFill>
                  <a:srgbClr val="FFFF00"/>
                </a:solidFill>
                <a:effectLst/>
                <a:latin typeface="Arial" pitchFamily="34" charset="0"/>
                <a:ea typeface="Calibri" pitchFamily="34" charset="0"/>
                <a:cs typeface="Times New Roman" pitchFamily="18" charset="0"/>
              </a:rPr>
              <a:t>Thousands of years ago, the ancient sages had discovered that the human body has seven bodies and seven energy chakras. The seven bodies </a:t>
            </a:r>
            <a:r>
              <a:rPr kumimoji="0" lang="en-US" sz="2500" b="0" i="0" u="none" strike="noStrike" normalizeH="0" dirty="0" smtClean="0">
                <a:ln>
                  <a:noFill/>
                </a:ln>
                <a:solidFill>
                  <a:srgbClr val="FFFF00"/>
                </a:solidFill>
                <a:effectLst/>
                <a:latin typeface="Arial" pitchFamily="34" charset="0"/>
                <a:ea typeface="Calibri" pitchFamily="34" charset="0"/>
                <a:cs typeface="Times New Roman" pitchFamily="18" charset="0"/>
              </a:rPr>
              <a:t>are</a:t>
            </a:r>
            <a:r>
              <a:rPr kumimoji="0" lang="en-US" sz="2500" b="0" i="0" u="none" strike="noStrike" cap="all" normalizeH="0" dirty="0" smtClean="0">
                <a:ln>
                  <a:noFill/>
                </a:ln>
                <a:solidFill>
                  <a:srgbClr val="FFFF00"/>
                </a:solidFill>
                <a:effectLst/>
                <a:latin typeface="Arial" pitchFamily="34" charset="0"/>
                <a:ea typeface="Calibri" pitchFamily="34" charset="0"/>
                <a:cs typeface="Times New Roman" pitchFamily="18" charset="0"/>
              </a:rPr>
              <a:t>1. </a:t>
            </a:r>
            <a:r>
              <a:rPr kumimoji="0" lang="en-US" sz="2500" b="0" i="0" u="none" strike="noStrike" cap="all" normalizeH="0" dirty="0" err="1" smtClean="0">
                <a:ln>
                  <a:noFill/>
                </a:ln>
                <a:solidFill>
                  <a:srgbClr val="FFFF00"/>
                </a:solidFill>
                <a:effectLst/>
                <a:latin typeface="Arial" pitchFamily="34" charset="0"/>
                <a:ea typeface="Calibri" pitchFamily="34" charset="0"/>
                <a:cs typeface="Times New Roman" pitchFamily="18" charset="0"/>
              </a:rPr>
              <a:t>Sthul</a:t>
            </a:r>
            <a:r>
              <a:rPr kumimoji="0" lang="en-US" sz="2500" b="0" i="0" u="none" strike="noStrike" cap="all" normalizeH="0" dirty="0" smtClean="0">
                <a:ln>
                  <a:noFill/>
                </a:ln>
                <a:solidFill>
                  <a:srgbClr val="FFFF00"/>
                </a:solidFill>
                <a:effectLst/>
                <a:latin typeface="Arial" pitchFamily="34" charset="0"/>
                <a:ea typeface="Calibri" pitchFamily="34" charset="0"/>
                <a:cs typeface="Times New Roman" pitchFamily="18" charset="0"/>
              </a:rPr>
              <a:t> </a:t>
            </a:r>
            <a:r>
              <a:rPr kumimoji="0" lang="en-US" sz="2500" b="0" i="0" u="none" strike="noStrike" cap="all" normalizeH="0" dirty="0" err="1" smtClean="0">
                <a:ln>
                  <a:noFill/>
                </a:ln>
                <a:solidFill>
                  <a:srgbClr val="FFFF00"/>
                </a:solidFill>
                <a:effectLst/>
                <a:latin typeface="Arial" pitchFamily="34" charset="0"/>
                <a:ea typeface="Calibri" pitchFamily="34" charset="0"/>
                <a:cs typeface="Times New Roman" pitchFamily="18" charset="0"/>
              </a:rPr>
              <a:t>sharir</a:t>
            </a:r>
            <a:r>
              <a:rPr kumimoji="0" lang="en-US" sz="2500" b="0" i="0" u="none" strike="noStrike" cap="all" normalizeH="0" dirty="0" smtClean="0">
                <a:ln>
                  <a:noFill/>
                </a:ln>
                <a:solidFill>
                  <a:srgbClr val="FFFF00"/>
                </a:solidFill>
                <a:effectLst/>
                <a:latin typeface="Arial" pitchFamily="34" charset="0"/>
                <a:ea typeface="Calibri" pitchFamily="34" charset="0"/>
                <a:cs typeface="Times New Roman" pitchFamily="18" charset="0"/>
              </a:rPr>
              <a:t> 2. </a:t>
            </a:r>
            <a:r>
              <a:rPr kumimoji="0" lang="en-US" sz="2500" b="0" i="0" u="none" strike="noStrike" cap="all" normalizeH="0" dirty="0" err="1" smtClean="0">
                <a:ln>
                  <a:noFill/>
                </a:ln>
                <a:solidFill>
                  <a:srgbClr val="FFFF00"/>
                </a:solidFill>
                <a:effectLst/>
                <a:latin typeface="Arial" pitchFamily="34" charset="0"/>
                <a:ea typeface="Calibri" pitchFamily="34" charset="0"/>
                <a:cs typeface="Times New Roman" pitchFamily="18" charset="0"/>
              </a:rPr>
              <a:t>Aakash</a:t>
            </a:r>
            <a:r>
              <a:rPr kumimoji="0" lang="en-US" sz="2500" b="0" i="0" u="none" strike="noStrike" cap="all" normalizeH="0" dirty="0" smtClean="0">
                <a:ln>
                  <a:noFill/>
                </a:ln>
                <a:solidFill>
                  <a:srgbClr val="FFFF00"/>
                </a:solidFill>
                <a:effectLst/>
                <a:latin typeface="Arial" pitchFamily="34" charset="0"/>
                <a:ea typeface="Calibri" pitchFamily="34" charset="0"/>
                <a:cs typeface="Times New Roman" pitchFamily="18" charset="0"/>
              </a:rPr>
              <a:t> </a:t>
            </a:r>
            <a:r>
              <a:rPr kumimoji="0" lang="en-US" sz="2500" b="0" i="0" u="none" strike="noStrike" cap="all" normalizeH="0" dirty="0" err="1" smtClean="0">
                <a:ln>
                  <a:noFill/>
                </a:ln>
                <a:solidFill>
                  <a:srgbClr val="FFFF00"/>
                </a:solidFill>
                <a:effectLst/>
                <a:latin typeface="Arial" pitchFamily="34" charset="0"/>
                <a:ea typeface="Calibri" pitchFamily="34" charset="0"/>
                <a:cs typeface="Times New Roman" pitchFamily="18" charset="0"/>
              </a:rPr>
              <a:t>sharir</a:t>
            </a:r>
            <a:r>
              <a:rPr kumimoji="0" lang="en-US" sz="2500" b="0" i="0" u="none" strike="noStrike" cap="all" normalizeH="0" dirty="0" smtClean="0">
                <a:ln>
                  <a:noFill/>
                </a:ln>
                <a:solidFill>
                  <a:srgbClr val="FFFF00"/>
                </a:solidFill>
                <a:effectLst/>
                <a:latin typeface="Arial" pitchFamily="34" charset="0"/>
                <a:ea typeface="Calibri" pitchFamily="34" charset="0"/>
                <a:cs typeface="Times New Roman" pitchFamily="18" charset="0"/>
              </a:rPr>
              <a:t> 3. </a:t>
            </a:r>
            <a:r>
              <a:rPr kumimoji="0" lang="en-US" sz="2500" b="0" i="0" u="none" strike="noStrike" cap="all" normalizeH="0" dirty="0" err="1" smtClean="0">
                <a:ln>
                  <a:noFill/>
                </a:ln>
                <a:solidFill>
                  <a:srgbClr val="FFFF00"/>
                </a:solidFill>
                <a:effectLst/>
                <a:latin typeface="Arial" pitchFamily="34" charset="0"/>
                <a:ea typeface="Calibri" pitchFamily="34" charset="0"/>
                <a:cs typeface="Times New Roman" pitchFamily="18" charset="0"/>
              </a:rPr>
              <a:t>Sukshma</a:t>
            </a:r>
            <a:r>
              <a:rPr kumimoji="0" lang="en-US" sz="2500" b="0" i="0" u="none" strike="noStrike" cap="all" normalizeH="0" dirty="0" smtClean="0">
                <a:ln>
                  <a:noFill/>
                </a:ln>
                <a:solidFill>
                  <a:srgbClr val="FFFF00"/>
                </a:solidFill>
                <a:effectLst/>
                <a:latin typeface="Arial" pitchFamily="34" charset="0"/>
                <a:ea typeface="Calibri" pitchFamily="34" charset="0"/>
                <a:cs typeface="Times New Roman" pitchFamily="18" charset="0"/>
              </a:rPr>
              <a:t> </a:t>
            </a:r>
            <a:r>
              <a:rPr kumimoji="0" lang="en-US" sz="2500" b="0" i="0" u="none" strike="noStrike" cap="all" normalizeH="0" dirty="0" err="1" smtClean="0">
                <a:ln>
                  <a:noFill/>
                </a:ln>
                <a:solidFill>
                  <a:srgbClr val="FFFF00"/>
                </a:solidFill>
                <a:effectLst/>
                <a:latin typeface="Arial" pitchFamily="34" charset="0"/>
                <a:ea typeface="Calibri" pitchFamily="34" charset="0"/>
                <a:cs typeface="Times New Roman" pitchFamily="18" charset="0"/>
              </a:rPr>
              <a:t>sharir</a:t>
            </a:r>
            <a:r>
              <a:rPr kumimoji="0" lang="en-US" sz="2500" b="0" i="0" u="none" strike="noStrike" cap="all" normalizeH="0" dirty="0" smtClean="0">
                <a:ln>
                  <a:noFill/>
                </a:ln>
                <a:solidFill>
                  <a:srgbClr val="FFFF00"/>
                </a:solidFill>
                <a:effectLst/>
                <a:latin typeface="Arial" pitchFamily="34" charset="0"/>
                <a:ea typeface="Calibri" pitchFamily="34" charset="0"/>
                <a:cs typeface="Times New Roman" pitchFamily="18" charset="0"/>
              </a:rPr>
              <a:t> 4. </a:t>
            </a:r>
            <a:r>
              <a:rPr kumimoji="0" lang="en-US" sz="2500" b="0" i="0" u="none" strike="noStrike" cap="all" normalizeH="0" dirty="0" err="1" smtClean="0">
                <a:ln>
                  <a:noFill/>
                </a:ln>
                <a:solidFill>
                  <a:srgbClr val="FFFF00"/>
                </a:solidFill>
                <a:effectLst/>
                <a:latin typeface="Arial" pitchFamily="34" charset="0"/>
                <a:ea typeface="Calibri" pitchFamily="34" charset="0"/>
                <a:cs typeface="Times New Roman" pitchFamily="18" charset="0"/>
              </a:rPr>
              <a:t>Manas</a:t>
            </a:r>
            <a:r>
              <a:rPr kumimoji="0" lang="en-US" sz="2500" b="0" i="0" u="none" strike="noStrike" cap="all" normalizeH="0" dirty="0" smtClean="0">
                <a:ln>
                  <a:noFill/>
                </a:ln>
                <a:solidFill>
                  <a:srgbClr val="FFFF00"/>
                </a:solidFill>
                <a:effectLst/>
                <a:latin typeface="Arial" pitchFamily="34" charset="0"/>
                <a:ea typeface="Calibri" pitchFamily="34" charset="0"/>
                <a:cs typeface="Times New Roman" pitchFamily="18" charset="0"/>
              </a:rPr>
              <a:t> </a:t>
            </a:r>
            <a:r>
              <a:rPr kumimoji="0" lang="en-US" sz="2500" b="0" i="0" u="none" strike="noStrike" cap="all" normalizeH="0" dirty="0" err="1" smtClean="0">
                <a:ln>
                  <a:noFill/>
                </a:ln>
                <a:solidFill>
                  <a:srgbClr val="FFFF00"/>
                </a:solidFill>
                <a:effectLst/>
                <a:latin typeface="Arial" pitchFamily="34" charset="0"/>
                <a:ea typeface="Calibri" pitchFamily="34" charset="0"/>
                <a:cs typeface="Times New Roman" pitchFamily="18" charset="0"/>
              </a:rPr>
              <a:t>sharir</a:t>
            </a:r>
            <a:r>
              <a:rPr kumimoji="0" lang="en-US" sz="2500" b="0" i="0" u="none" strike="noStrike" cap="all" normalizeH="0" dirty="0" smtClean="0">
                <a:ln>
                  <a:noFill/>
                </a:ln>
                <a:solidFill>
                  <a:srgbClr val="FFFF00"/>
                </a:solidFill>
                <a:effectLst/>
                <a:latin typeface="Arial" pitchFamily="34" charset="0"/>
                <a:ea typeface="Calibri" pitchFamily="34" charset="0"/>
                <a:cs typeface="Times New Roman" pitchFamily="18" charset="0"/>
              </a:rPr>
              <a:t> 5. </a:t>
            </a:r>
            <a:r>
              <a:rPr kumimoji="0" lang="en-US" sz="2500" b="0" i="0" u="none" strike="noStrike" cap="all" normalizeH="0" dirty="0" err="1" smtClean="0">
                <a:ln>
                  <a:noFill/>
                </a:ln>
                <a:solidFill>
                  <a:srgbClr val="FFFF00"/>
                </a:solidFill>
                <a:effectLst/>
                <a:latin typeface="Arial" pitchFamily="34" charset="0"/>
                <a:ea typeface="Calibri" pitchFamily="34" charset="0"/>
                <a:cs typeface="Times New Roman" pitchFamily="18" charset="0"/>
              </a:rPr>
              <a:t>Aatmik</a:t>
            </a:r>
            <a:r>
              <a:rPr kumimoji="0" lang="en-US" sz="2500" b="0" i="0" u="none" strike="noStrike" cap="all" normalizeH="0" dirty="0" smtClean="0">
                <a:ln>
                  <a:noFill/>
                </a:ln>
                <a:solidFill>
                  <a:srgbClr val="FFFF00"/>
                </a:solidFill>
                <a:effectLst/>
                <a:latin typeface="Arial" pitchFamily="34" charset="0"/>
                <a:ea typeface="Calibri" pitchFamily="34" charset="0"/>
                <a:cs typeface="Times New Roman" pitchFamily="18" charset="0"/>
              </a:rPr>
              <a:t> </a:t>
            </a:r>
            <a:r>
              <a:rPr kumimoji="0" lang="en-US" sz="2500" b="0" i="0" u="none" strike="noStrike" cap="all" normalizeH="0" dirty="0" err="1" smtClean="0">
                <a:ln>
                  <a:noFill/>
                </a:ln>
                <a:solidFill>
                  <a:srgbClr val="FFFF00"/>
                </a:solidFill>
                <a:effectLst/>
                <a:latin typeface="Arial" pitchFamily="34" charset="0"/>
                <a:ea typeface="Calibri" pitchFamily="34" charset="0"/>
                <a:cs typeface="Times New Roman" pitchFamily="18" charset="0"/>
              </a:rPr>
              <a:t>sharir</a:t>
            </a:r>
            <a:r>
              <a:rPr kumimoji="0" lang="en-US" sz="2500" b="0" i="0" u="none" strike="noStrike" cap="all" normalizeH="0" dirty="0" smtClean="0">
                <a:ln>
                  <a:noFill/>
                </a:ln>
                <a:solidFill>
                  <a:srgbClr val="FFFF00"/>
                </a:solidFill>
                <a:effectLst/>
                <a:latin typeface="Arial" pitchFamily="34" charset="0"/>
                <a:ea typeface="Calibri" pitchFamily="34" charset="0"/>
                <a:cs typeface="Times New Roman" pitchFamily="18" charset="0"/>
              </a:rPr>
              <a:t> 6. </a:t>
            </a:r>
            <a:r>
              <a:rPr kumimoji="0" lang="en-US" sz="2500" b="0" i="0" u="none" strike="noStrike" cap="all" normalizeH="0" dirty="0" err="1" smtClean="0">
                <a:ln>
                  <a:noFill/>
                </a:ln>
                <a:solidFill>
                  <a:srgbClr val="FFFF00"/>
                </a:solidFill>
                <a:effectLst/>
                <a:latin typeface="Arial" pitchFamily="34" charset="0"/>
                <a:ea typeface="Calibri" pitchFamily="34" charset="0"/>
                <a:cs typeface="Times New Roman" pitchFamily="18" charset="0"/>
              </a:rPr>
              <a:t>Vriksha</a:t>
            </a:r>
            <a:r>
              <a:rPr kumimoji="0" lang="en-US" sz="2500" b="0" i="0" u="none" strike="noStrike" cap="all" normalizeH="0" dirty="0" smtClean="0">
                <a:ln>
                  <a:noFill/>
                </a:ln>
                <a:solidFill>
                  <a:srgbClr val="FFFF00"/>
                </a:solidFill>
                <a:effectLst/>
                <a:latin typeface="Arial" pitchFamily="34" charset="0"/>
                <a:ea typeface="Calibri" pitchFamily="34" charset="0"/>
                <a:cs typeface="Times New Roman" pitchFamily="18" charset="0"/>
              </a:rPr>
              <a:t> </a:t>
            </a:r>
            <a:r>
              <a:rPr kumimoji="0" lang="en-US" sz="2500" b="0" i="0" u="none" strike="noStrike" cap="all" normalizeH="0" dirty="0" err="1" smtClean="0">
                <a:ln>
                  <a:noFill/>
                </a:ln>
                <a:solidFill>
                  <a:srgbClr val="FFFF00"/>
                </a:solidFill>
                <a:effectLst/>
                <a:latin typeface="Arial" pitchFamily="34" charset="0"/>
                <a:ea typeface="Calibri" pitchFamily="34" charset="0"/>
                <a:cs typeface="Times New Roman" pitchFamily="18" charset="0"/>
              </a:rPr>
              <a:t>sharir</a:t>
            </a:r>
            <a:r>
              <a:rPr kumimoji="0" lang="en-US" sz="2500" b="0" i="0" u="none" strike="noStrike" cap="all" normalizeH="0" dirty="0" smtClean="0">
                <a:ln>
                  <a:noFill/>
                </a:ln>
                <a:solidFill>
                  <a:srgbClr val="FFFF00"/>
                </a:solidFill>
                <a:effectLst/>
                <a:latin typeface="Arial" pitchFamily="34" charset="0"/>
                <a:ea typeface="Calibri" pitchFamily="34" charset="0"/>
                <a:cs typeface="Times New Roman" pitchFamily="18" charset="0"/>
              </a:rPr>
              <a:t> 7. </a:t>
            </a:r>
            <a:r>
              <a:rPr kumimoji="0" lang="en-US" sz="2500" b="0" i="0" u="none" strike="noStrike" cap="all" normalizeH="0" dirty="0" err="1" smtClean="0">
                <a:ln>
                  <a:noFill/>
                </a:ln>
                <a:solidFill>
                  <a:srgbClr val="FFFF00"/>
                </a:solidFill>
                <a:effectLst/>
                <a:latin typeface="Arial" pitchFamily="34" charset="0"/>
                <a:ea typeface="Calibri" pitchFamily="34" charset="0"/>
                <a:cs typeface="Times New Roman" pitchFamily="18" charset="0"/>
              </a:rPr>
              <a:t>Nirvaan</a:t>
            </a:r>
            <a:r>
              <a:rPr kumimoji="0" lang="en-US" sz="2500" b="0" i="0" u="none" strike="noStrike" cap="all" normalizeH="0" dirty="0" smtClean="0">
                <a:ln>
                  <a:noFill/>
                </a:ln>
                <a:solidFill>
                  <a:srgbClr val="FFFF00"/>
                </a:solidFill>
                <a:effectLst/>
                <a:latin typeface="Arial" pitchFamily="34" charset="0"/>
                <a:ea typeface="Calibri" pitchFamily="34" charset="0"/>
                <a:cs typeface="Times New Roman" pitchFamily="18" charset="0"/>
              </a:rPr>
              <a:t> </a:t>
            </a:r>
            <a:r>
              <a:rPr kumimoji="0" lang="en-US" sz="2500" b="0" i="0" u="none" strike="noStrike" cap="all" normalizeH="0" dirty="0" err="1" smtClean="0">
                <a:ln>
                  <a:noFill/>
                </a:ln>
                <a:solidFill>
                  <a:srgbClr val="FFFF00"/>
                </a:solidFill>
                <a:effectLst/>
                <a:latin typeface="Arial" pitchFamily="34" charset="0"/>
                <a:ea typeface="Calibri" pitchFamily="34" charset="0"/>
                <a:cs typeface="Times New Roman" pitchFamily="18" charset="0"/>
              </a:rPr>
              <a:t>sharir</a:t>
            </a:r>
            <a:r>
              <a:rPr kumimoji="0" lang="en-US" sz="2500" b="0" i="0" u="none" strike="noStrike" cap="all" normalizeH="0" dirty="0" smtClean="0">
                <a:ln>
                  <a:noFill/>
                </a:ln>
                <a:solidFill>
                  <a:srgbClr val="FFFF00"/>
                </a:solidFill>
                <a:effectLst/>
                <a:latin typeface="Arial" pitchFamily="34" charset="0"/>
                <a:ea typeface="Calibri" pitchFamily="34" charset="0"/>
                <a:cs typeface="Times New Roman" pitchFamily="18" charset="0"/>
              </a:rPr>
              <a:t>. </a:t>
            </a:r>
          </a:p>
          <a:p>
            <a:pPr marL="0" marR="0" lvl="0" indent="0" algn="just" defTabSz="914400" rtl="0" eaLnBrk="1" fontAlgn="base" latinLnBrk="0" hangingPunct="1">
              <a:lnSpc>
                <a:spcPct val="150000"/>
              </a:lnSpc>
              <a:spcBef>
                <a:spcPct val="0"/>
              </a:spcBef>
              <a:spcAft>
                <a:spcPct val="0"/>
              </a:spcAft>
              <a:buClrTx/>
              <a:buSzTx/>
              <a:buFontTx/>
              <a:buNone/>
              <a:tabLst/>
            </a:pPr>
            <a:r>
              <a:rPr kumimoji="0" lang="en-US" sz="2500" b="0" i="0" u="none" strike="noStrike" cap="none" normalizeH="0" baseline="0" dirty="0" smtClean="0">
                <a:ln>
                  <a:noFill/>
                </a:ln>
                <a:solidFill>
                  <a:schemeClr val="accent5"/>
                </a:solidFill>
                <a:effectLst/>
                <a:latin typeface="Arial" pitchFamily="34" charset="0"/>
                <a:ea typeface="Calibri" pitchFamily="34" charset="0"/>
                <a:cs typeface="Times New Roman" pitchFamily="18" charset="0"/>
              </a:rPr>
              <a:t>Seven chakras are </a:t>
            </a:r>
            <a:r>
              <a:rPr kumimoji="0" lang="en-US" sz="2500" b="0" i="0" u="none" strike="noStrike" cap="all" normalizeH="0" dirty="0" smtClean="0">
                <a:ln>
                  <a:noFill/>
                </a:ln>
                <a:solidFill>
                  <a:schemeClr val="bg2">
                    <a:lumMod val="20000"/>
                    <a:lumOff val="80000"/>
                  </a:schemeClr>
                </a:solidFill>
                <a:effectLst/>
                <a:latin typeface="Arial" pitchFamily="34" charset="0"/>
                <a:ea typeface="Calibri" pitchFamily="34" charset="0"/>
                <a:cs typeface="Times New Roman" pitchFamily="18" charset="0"/>
              </a:rPr>
              <a:t>1. </a:t>
            </a:r>
            <a:r>
              <a:rPr kumimoji="0" lang="en-US" sz="2500" b="0" i="0" u="none" strike="noStrike" cap="all" normalizeH="0" dirty="0" err="1" smtClean="0">
                <a:ln>
                  <a:noFill/>
                </a:ln>
                <a:solidFill>
                  <a:schemeClr val="bg2">
                    <a:lumMod val="20000"/>
                    <a:lumOff val="80000"/>
                  </a:schemeClr>
                </a:solidFill>
                <a:effectLst/>
                <a:latin typeface="Arial" pitchFamily="34" charset="0"/>
                <a:ea typeface="Calibri" pitchFamily="34" charset="0"/>
                <a:cs typeface="Times New Roman" pitchFamily="18" charset="0"/>
              </a:rPr>
              <a:t>Muladhar</a:t>
            </a:r>
            <a:r>
              <a:rPr kumimoji="0" lang="en-US" sz="2500" b="0" i="0" u="none" strike="noStrike" cap="all" normalizeH="0" dirty="0" smtClean="0">
                <a:ln>
                  <a:noFill/>
                </a:ln>
                <a:solidFill>
                  <a:schemeClr val="bg2">
                    <a:lumMod val="20000"/>
                    <a:lumOff val="80000"/>
                  </a:schemeClr>
                </a:solidFill>
                <a:effectLst/>
                <a:latin typeface="Arial" pitchFamily="34" charset="0"/>
                <a:ea typeface="Calibri" pitchFamily="34" charset="0"/>
                <a:cs typeface="Times New Roman" pitchFamily="18" charset="0"/>
              </a:rPr>
              <a:t> chakra 2. </a:t>
            </a:r>
            <a:r>
              <a:rPr kumimoji="0" lang="en-US" sz="2500" b="0" i="0" u="none" strike="noStrike" cap="all" normalizeH="0" dirty="0" err="1" smtClean="0">
                <a:ln>
                  <a:noFill/>
                </a:ln>
                <a:solidFill>
                  <a:schemeClr val="bg2">
                    <a:lumMod val="20000"/>
                    <a:lumOff val="80000"/>
                  </a:schemeClr>
                </a:solidFill>
                <a:effectLst/>
                <a:latin typeface="Arial" pitchFamily="34" charset="0"/>
                <a:ea typeface="Calibri" pitchFamily="34" charset="0"/>
                <a:cs typeface="Times New Roman" pitchFamily="18" charset="0"/>
              </a:rPr>
              <a:t>Swadhisthan</a:t>
            </a:r>
            <a:r>
              <a:rPr kumimoji="0" lang="en-US" sz="2500" b="0" i="0" u="none" strike="noStrike" cap="all" normalizeH="0" dirty="0" smtClean="0">
                <a:ln>
                  <a:noFill/>
                </a:ln>
                <a:solidFill>
                  <a:schemeClr val="bg2">
                    <a:lumMod val="20000"/>
                    <a:lumOff val="80000"/>
                  </a:schemeClr>
                </a:solidFill>
                <a:effectLst/>
                <a:latin typeface="Arial" pitchFamily="34" charset="0"/>
                <a:ea typeface="Calibri" pitchFamily="34" charset="0"/>
                <a:cs typeface="Times New Roman" pitchFamily="18" charset="0"/>
              </a:rPr>
              <a:t> chakra 3. Manipur chakra 4. </a:t>
            </a:r>
            <a:r>
              <a:rPr kumimoji="0" lang="en-US" sz="2500" b="0" i="0" u="none" strike="noStrike" cap="all" normalizeH="0" dirty="0" err="1" smtClean="0">
                <a:ln>
                  <a:noFill/>
                </a:ln>
                <a:solidFill>
                  <a:schemeClr val="bg2">
                    <a:lumMod val="20000"/>
                    <a:lumOff val="80000"/>
                  </a:schemeClr>
                </a:solidFill>
                <a:effectLst/>
                <a:latin typeface="Arial" pitchFamily="34" charset="0"/>
                <a:ea typeface="Calibri" pitchFamily="34" charset="0"/>
                <a:cs typeface="Times New Roman" pitchFamily="18" charset="0"/>
              </a:rPr>
              <a:t>Anahat</a:t>
            </a:r>
            <a:r>
              <a:rPr kumimoji="0" lang="en-US" sz="2500" b="0" i="0" u="none" strike="noStrike" cap="all" normalizeH="0" dirty="0" smtClean="0">
                <a:ln>
                  <a:noFill/>
                </a:ln>
                <a:solidFill>
                  <a:schemeClr val="bg2">
                    <a:lumMod val="20000"/>
                    <a:lumOff val="80000"/>
                  </a:schemeClr>
                </a:solidFill>
                <a:effectLst/>
                <a:latin typeface="Arial" pitchFamily="34" charset="0"/>
                <a:ea typeface="Calibri" pitchFamily="34" charset="0"/>
                <a:cs typeface="Times New Roman" pitchFamily="18" charset="0"/>
              </a:rPr>
              <a:t> chakra 5. </a:t>
            </a:r>
            <a:r>
              <a:rPr kumimoji="0" lang="en-US" sz="2500" b="0" i="0" u="none" strike="noStrike" cap="all" normalizeH="0" dirty="0" err="1" smtClean="0">
                <a:ln>
                  <a:noFill/>
                </a:ln>
                <a:solidFill>
                  <a:schemeClr val="bg2">
                    <a:lumMod val="20000"/>
                    <a:lumOff val="80000"/>
                  </a:schemeClr>
                </a:solidFill>
                <a:effectLst/>
                <a:latin typeface="Arial" pitchFamily="34" charset="0"/>
                <a:ea typeface="Calibri" pitchFamily="34" charset="0"/>
                <a:cs typeface="Times New Roman" pitchFamily="18" charset="0"/>
              </a:rPr>
              <a:t>Vishuddha</a:t>
            </a:r>
            <a:r>
              <a:rPr kumimoji="0" lang="en-US" sz="2500" b="0" i="0" u="none" strike="noStrike" cap="all" normalizeH="0" dirty="0" smtClean="0">
                <a:ln>
                  <a:noFill/>
                </a:ln>
                <a:solidFill>
                  <a:schemeClr val="bg2">
                    <a:lumMod val="20000"/>
                    <a:lumOff val="80000"/>
                  </a:schemeClr>
                </a:solidFill>
                <a:effectLst/>
                <a:latin typeface="Arial" pitchFamily="34" charset="0"/>
                <a:ea typeface="Calibri" pitchFamily="34" charset="0"/>
                <a:cs typeface="Times New Roman" pitchFamily="18" charset="0"/>
              </a:rPr>
              <a:t> chakra 6. </a:t>
            </a:r>
            <a:r>
              <a:rPr kumimoji="0" lang="en-US" sz="2500" b="0" i="0" u="none" strike="noStrike" cap="all" normalizeH="0" dirty="0" err="1" smtClean="0">
                <a:ln>
                  <a:noFill/>
                </a:ln>
                <a:solidFill>
                  <a:schemeClr val="bg2">
                    <a:lumMod val="20000"/>
                    <a:lumOff val="80000"/>
                  </a:schemeClr>
                </a:solidFill>
                <a:effectLst/>
                <a:latin typeface="Arial" pitchFamily="34" charset="0"/>
                <a:ea typeface="Calibri" pitchFamily="34" charset="0"/>
                <a:cs typeface="Times New Roman" pitchFamily="18" charset="0"/>
              </a:rPr>
              <a:t>Aagya</a:t>
            </a:r>
            <a:r>
              <a:rPr kumimoji="0" lang="en-US" sz="2500" b="0" i="0" u="none" strike="noStrike" cap="all" normalizeH="0" dirty="0" smtClean="0">
                <a:ln>
                  <a:noFill/>
                </a:ln>
                <a:solidFill>
                  <a:schemeClr val="bg2">
                    <a:lumMod val="20000"/>
                    <a:lumOff val="80000"/>
                  </a:schemeClr>
                </a:solidFill>
                <a:effectLst/>
                <a:latin typeface="Arial" pitchFamily="34" charset="0"/>
                <a:ea typeface="Calibri" pitchFamily="34" charset="0"/>
                <a:cs typeface="Times New Roman" pitchFamily="18" charset="0"/>
              </a:rPr>
              <a:t> chakra 7. </a:t>
            </a:r>
            <a:r>
              <a:rPr kumimoji="0" lang="en-US" sz="2500" b="0" i="0" u="none" strike="noStrike" cap="all" normalizeH="0" dirty="0" err="1" smtClean="0">
                <a:ln>
                  <a:noFill/>
                </a:ln>
                <a:solidFill>
                  <a:schemeClr val="bg2">
                    <a:lumMod val="20000"/>
                    <a:lumOff val="80000"/>
                  </a:schemeClr>
                </a:solidFill>
                <a:effectLst/>
                <a:latin typeface="Arial" pitchFamily="34" charset="0"/>
                <a:ea typeface="Calibri" pitchFamily="34" charset="0"/>
                <a:cs typeface="Times New Roman" pitchFamily="18" charset="0"/>
              </a:rPr>
              <a:t>Sahasrar</a:t>
            </a:r>
            <a:r>
              <a:rPr kumimoji="0" lang="en-US" sz="2500" b="0" i="0" u="none" strike="noStrike" cap="all" normalizeH="0" dirty="0" smtClean="0">
                <a:ln>
                  <a:noFill/>
                </a:ln>
                <a:solidFill>
                  <a:schemeClr val="bg2">
                    <a:lumMod val="20000"/>
                    <a:lumOff val="80000"/>
                  </a:schemeClr>
                </a:solidFill>
                <a:effectLst/>
                <a:latin typeface="Arial" pitchFamily="34" charset="0"/>
                <a:ea typeface="Calibri" pitchFamily="34" charset="0"/>
                <a:cs typeface="Times New Roman" pitchFamily="18" charset="0"/>
              </a:rPr>
              <a:t> chakra.</a:t>
            </a:r>
            <a:endParaRPr kumimoji="0" lang="en-US" sz="2500" b="0" i="0" u="none" strike="noStrike" cap="all" normalizeH="0" dirty="0" smtClean="0">
              <a:ln>
                <a:noFill/>
              </a:ln>
              <a:solidFill>
                <a:schemeClr val="bg2">
                  <a:lumMod val="20000"/>
                  <a:lumOff val="80000"/>
                </a:schemeClr>
              </a:solidFill>
              <a:effectLst/>
              <a:latin typeface="Arial" pitchFamily="34" charset="0"/>
              <a:cs typeface="Arial" pitchFamily="34" charset="0"/>
            </a:endParaRPr>
          </a:p>
        </p:txBody>
      </p:sp>
      <p:pic>
        <p:nvPicPr>
          <p:cNvPr id="41986" name="Picture 2"/>
          <p:cNvPicPr>
            <a:picLocks noChangeAspect="1" noChangeArrowheads="1"/>
          </p:cNvPicPr>
          <p:nvPr/>
        </p:nvPicPr>
        <p:blipFill>
          <a:blip r:embed="rId2"/>
          <a:srcRect/>
          <a:stretch>
            <a:fillRect/>
          </a:stretch>
        </p:blipFill>
        <p:spPr bwMode="auto">
          <a:xfrm>
            <a:off x="10339114" y="643758"/>
            <a:ext cx="889000" cy="5486400"/>
          </a:xfrm>
          <a:prstGeom prst="rect">
            <a:avLst/>
          </a:prstGeom>
          <a:noFill/>
          <a:ln w="9525">
            <a:noFill/>
            <a:miter lim="800000"/>
            <a:headEnd/>
            <a:tailEnd/>
          </a:ln>
          <a:effectLst/>
        </p:spPr>
      </p:pic>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715813" y="228600"/>
            <a:ext cx="7772400" cy="1143000"/>
          </a:xfrm>
          <a:prstGeom prst="rect">
            <a:avLst/>
          </a:prstGeom>
          <a:noFill/>
          <a:ln w="9525">
            <a:noFill/>
            <a:miter lim="800000"/>
            <a:headEnd/>
            <a:tailEnd/>
          </a:ln>
          <a:effectLst/>
        </p:spPr>
        <p:txBody>
          <a:bodyPr anchor="ctr"/>
          <a:lstStyle/>
          <a:p>
            <a:pPr algn="ctr"/>
            <a:r>
              <a:rPr lang="en-US" sz="4400">
                <a:solidFill>
                  <a:schemeClr val="accent2"/>
                </a:solidFill>
                <a:latin typeface="Times New Roman" pitchFamily="18" charset="0"/>
                <a:cs typeface="Times New Roman" pitchFamily="18" charset="0"/>
              </a:rPr>
              <a:t>What is energy?</a:t>
            </a:r>
            <a:br>
              <a:rPr lang="en-US" sz="4400">
                <a:solidFill>
                  <a:schemeClr val="accent2"/>
                </a:solidFill>
                <a:latin typeface="Times New Roman" pitchFamily="18" charset="0"/>
                <a:cs typeface="Times New Roman" pitchFamily="18" charset="0"/>
              </a:rPr>
            </a:br>
            <a:r>
              <a:rPr lang="en-US" sz="2400" i="1">
                <a:solidFill>
                  <a:schemeClr val="accent2"/>
                </a:solidFill>
                <a:latin typeface="Times New Roman" pitchFamily="18" charset="0"/>
                <a:cs typeface="Times New Roman" pitchFamily="18" charset="0"/>
              </a:rPr>
              <a:t>In physics, energy is defined as the ability to do work.</a:t>
            </a:r>
          </a:p>
        </p:txBody>
      </p:sp>
      <p:sp>
        <p:nvSpPr>
          <p:cNvPr id="3" name="Rectangle 3"/>
          <p:cNvSpPr>
            <a:spLocks noChangeArrowheads="1"/>
          </p:cNvSpPr>
          <p:nvPr/>
        </p:nvSpPr>
        <p:spPr bwMode="auto">
          <a:xfrm>
            <a:off x="1563413" y="5181600"/>
            <a:ext cx="8382000" cy="1676400"/>
          </a:xfrm>
          <a:prstGeom prst="rect">
            <a:avLst/>
          </a:prstGeom>
          <a:noFill/>
          <a:ln w="9525">
            <a:noFill/>
            <a:miter lim="800000"/>
            <a:headEnd/>
            <a:tailEnd/>
          </a:ln>
          <a:effectLst/>
        </p:spPr>
        <p:txBody>
          <a:bodyPr/>
          <a:lstStyle/>
          <a:p>
            <a:pPr marL="342900" indent="-342900">
              <a:lnSpc>
                <a:spcPct val="90000"/>
              </a:lnSpc>
              <a:spcBef>
                <a:spcPct val="20000"/>
              </a:spcBef>
              <a:buFontTx/>
              <a:buChar char="•"/>
            </a:pPr>
            <a:endParaRPr lang="en-US" sz="3200">
              <a:solidFill>
                <a:schemeClr val="accent2"/>
              </a:solidFill>
              <a:latin typeface="Times New Roman" pitchFamily="18" charset="0"/>
              <a:cs typeface="Times New Roman" pitchFamily="18" charset="0"/>
            </a:endParaRPr>
          </a:p>
          <a:p>
            <a:pPr marL="342900" indent="-342900">
              <a:lnSpc>
                <a:spcPct val="90000"/>
              </a:lnSpc>
              <a:spcBef>
                <a:spcPct val="20000"/>
              </a:spcBef>
              <a:buFontTx/>
              <a:buChar char="•"/>
            </a:pPr>
            <a:r>
              <a:rPr lang="en-US" sz="3200">
                <a:solidFill>
                  <a:schemeClr val="accent2"/>
                </a:solidFill>
                <a:latin typeface="Times New Roman" pitchFamily="18" charset="0"/>
                <a:cs typeface="Times New Roman" pitchFamily="18" charset="0"/>
              </a:rPr>
              <a:t>Sound can do the work of vibrating the hairs in your cochlea so you can hear.</a:t>
            </a:r>
          </a:p>
        </p:txBody>
      </p:sp>
      <p:graphicFrame>
        <p:nvGraphicFramePr>
          <p:cNvPr id="4" name="Object 4"/>
          <p:cNvGraphicFramePr>
            <a:graphicFrameLocks noChangeAspect="1"/>
          </p:cNvGraphicFramePr>
          <p:nvPr/>
        </p:nvGraphicFramePr>
        <p:xfrm>
          <a:off x="8116613" y="1371600"/>
          <a:ext cx="1758950" cy="4191000"/>
        </p:xfrm>
        <a:graphic>
          <a:graphicData uri="http://schemas.openxmlformats.org/presentationml/2006/ole">
            <p:oleObj spid="_x0000_s29698" name="Bitmap Image" r:id="rId3" imgW="2190476" imgH="5219048" progId="PBrush">
              <p:embed/>
            </p:oleObj>
          </a:graphicData>
        </a:graphic>
      </p:graphicFrame>
      <p:graphicFrame>
        <p:nvGraphicFramePr>
          <p:cNvPr id="5" name="Object 5"/>
          <p:cNvGraphicFramePr>
            <a:graphicFrameLocks noChangeAspect="1"/>
          </p:cNvGraphicFramePr>
          <p:nvPr/>
        </p:nvGraphicFramePr>
        <p:xfrm>
          <a:off x="5906813" y="3200400"/>
          <a:ext cx="1770063" cy="2209800"/>
        </p:xfrm>
        <a:graphic>
          <a:graphicData uri="http://schemas.openxmlformats.org/presentationml/2006/ole">
            <p:oleObj spid="_x0000_s29699" name="Bitmap Image" r:id="rId4" imgW="7497221" imgH="9019048" progId="PBrush">
              <p:embed/>
            </p:oleObj>
          </a:graphicData>
        </a:graphic>
      </p:graphicFrame>
      <p:graphicFrame>
        <p:nvGraphicFramePr>
          <p:cNvPr id="6" name="Object 6"/>
          <p:cNvGraphicFramePr>
            <a:graphicFrameLocks noChangeAspect="1"/>
          </p:cNvGraphicFramePr>
          <p:nvPr/>
        </p:nvGraphicFramePr>
        <p:xfrm>
          <a:off x="1258613" y="1828800"/>
          <a:ext cx="4495800" cy="3471863"/>
        </p:xfrm>
        <a:graphic>
          <a:graphicData uri="http://schemas.openxmlformats.org/presentationml/2006/ole">
            <p:oleObj spid="_x0000_s29700" name="Bitmap Image" r:id="rId5" imgW="4533333" imgH="4676190" progId="PBrush">
              <p:embed/>
            </p:oleObj>
          </a:graphicData>
        </a:graphic>
      </p:graphicFrame>
      <p:pic>
        <p:nvPicPr>
          <p:cNvPr id="7" name="Picture 7" descr="olfaction"/>
          <p:cNvPicPr>
            <a:picLocks noChangeAspect="1" noChangeArrowheads="1"/>
          </p:cNvPicPr>
          <p:nvPr/>
        </p:nvPicPr>
        <p:blipFill>
          <a:blip r:embed="rId6"/>
          <a:srcRect l="45454" t="12987" b="62500"/>
          <a:stretch>
            <a:fillRect/>
          </a:stretch>
        </p:blipFill>
        <p:spPr bwMode="auto">
          <a:xfrm>
            <a:off x="5830613" y="1830388"/>
            <a:ext cx="2133600" cy="1073150"/>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rre_041"/>
          <p:cNvPicPr>
            <a:picLocks noChangeAspect="1" noChangeArrowheads="1"/>
          </p:cNvPicPr>
          <p:nvPr/>
        </p:nvPicPr>
        <p:blipFill>
          <a:blip r:embed="rId2"/>
          <a:srcRect/>
          <a:stretch>
            <a:fillRect/>
          </a:stretch>
        </p:blipFill>
        <p:spPr bwMode="auto">
          <a:xfrm>
            <a:off x="1158201" y="0"/>
            <a:ext cx="8910709" cy="6858000"/>
          </a:xfrm>
          <a:prstGeom prst="rect">
            <a:avLst/>
          </a:prstGeom>
          <a:noFill/>
        </p:spPr>
      </p:pic>
      <p:sp>
        <p:nvSpPr>
          <p:cNvPr id="3" name="Rectangle 3"/>
          <p:cNvSpPr>
            <a:spLocks noChangeArrowheads="1"/>
          </p:cNvSpPr>
          <p:nvPr/>
        </p:nvSpPr>
        <p:spPr bwMode="auto">
          <a:xfrm>
            <a:off x="-796281" y="312931"/>
            <a:ext cx="7772400" cy="1143000"/>
          </a:xfrm>
          <a:prstGeom prst="rect">
            <a:avLst/>
          </a:prstGeom>
          <a:noFill/>
          <a:ln w="9525">
            <a:noFill/>
            <a:miter lim="800000"/>
            <a:headEnd/>
            <a:tailEnd/>
          </a:ln>
          <a:effectLst/>
        </p:spPr>
        <p:txBody>
          <a:bodyPr anchor="ctr"/>
          <a:lstStyle/>
          <a:p>
            <a:pPr algn="ctr"/>
            <a:r>
              <a:rPr lang="en-US" sz="4400" i="1" dirty="0"/>
              <a:t>What is energy?</a:t>
            </a:r>
          </a:p>
        </p:txBody>
      </p:sp>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20965" y="574706"/>
            <a:ext cx="4803227" cy="369332"/>
          </a:xfrm>
          <a:prstGeom prst="rect">
            <a:avLst/>
          </a:prstGeom>
        </p:spPr>
        <p:txBody>
          <a:bodyPr wrap="square">
            <a:spAutoFit/>
          </a:bodyPr>
          <a:lstStyle/>
          <a:p>
            <a:pPr lvl="0" algn="ctr" defTabSz="914400">
              <a:spcBef>
                <a:spcPct val="0"/>
              </a:spcBef>
              <a:defRPr/>
            </a:pPr>
            <a:r>
              <a:rPr lang="en-US" b="1" dirty="0" smtClean="0">
                <a:solidFill>
                  <a:schemeClr val="tx2"/>
                </a:solidFill>
              </a:rPr>
              <a:t>ELEMENTS, DIRECTIONS, PLANETS &amp; CHAKRA</a:t>
            </a:r>
            <a:endParaRPr lang="en-US" b="1" dirty="0">
              <a:solidFill>
                <a:schemeClr val="tx2"/>
              </a:solidFill>
            </a:endParaRPr>
          </a:p>
        </p:txBody>
      </p:sp>
      <p:pic>
        <p:nvPicPr>
          <p:cNvPr id="1026" name="Picture 2" descr="C:\Users\SURENDRA\Desktop\AURA VAASTU\AURA-VASTU8-7-17\P-1 (1).jpg"/>
          <p:cNvPicPr>
            <a:picLocks noChangeAspect="1" noChangeArrowheads="1"/>
          </p:cNvPicPr>
          <p:nvPr/>
        </p:nvPicPr>
        <p:blipFill>
          <a:blip r:embed="rId2"/>
          <a:srcRect b="23672"/>
          <a:stretch>
            <a:fillRect/>
          </a:stretch>
        </p:blipFill>
        <p:spPr bwMode="auto">
          <a:xfrm>
            <a:off x="3528548" y="922785"/>
            <a:ext cx="4785135" cy="5367402"/>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903866" y="0"/>
            <a:ext cx="8823434" cy="1143000"/>
          </a:xfrm>
          <a:prstGeom prst="rect">
            <a:avLst/>
          </a:prstGeom>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sz="3200" b="0" i="0" u="none" strike="noStrike" kern="1200" cap="all" spc="0" normalizeH="0" baseline="0" noProof="0" dirty="0" smtClean="0">
                <a:ln w="3175" cmpd="sng">
                  <a:noFill/>
                </a:ln>
                <a:effectLst/>
                <a:uLnTx/>
                <a:uFillTx/>
                <a:latin typeface="+mj-lt"/>
                <a:ea typeface="+mj-ea"/>
                <a:cs typeface="+mj-cs"/>
              </a:rPr>
              <a:t>The chakras form the front line of the bodies homeostasis</a:t>
            </a:r>
            <a:endParaRPr kumimoji="0" lang="en-US" sz="3200" b="0" i="0" u="none" strike="noStrike" kern="1200" cap="all" spc="0" normalizeH="0" baseline="0" noProof="0" dirty="0">
              <a:ln w="3175" cmpd="sng">
                <a:noFill/>
              </a:ln>
              <a:effectLst/>
              <a:uLnTx/>
              <a:uFillTx/>
              <a:latin typeface="+mj-lt"/>
              <a:ea typeface="+mj-ea"/>
              <a:cs typeface="+mj-cs"/>
            </a:endParaRPr>
          </a:p>
        </p:txBody>
      </p:sp>
      <p:pic>
        <p:nvPicPr>
          <p:cNvPr id="3" name="Picture 3" descr="AG Praying"/>
          <p:cNvPicPr>
            <a:picLocks noChangeAspect="1" noChangeArrowheads="1"/>
          </p:cNvPicPr>
          <p:nvPr/>
        </p:nvPicPr>
        <p:blipFill>
          <a:blip r:embed="rId2"/>
          <a:srcRect/>
          <a:stretch>
            <a:fillRect/>
          </a:stretch>
        </p:blipFill>
        <p:spPr>
          <a:xfrm>
            <a:off x="777767" y="3804744"/>
            <a:ext cx="1624096" cy="2684992"/>
          </a:xfrm>
          <a:prstGeom prst="rect">
            <a:avLst/>
          </a:prstGeom>
          <a:noFill/>
          <a:ln/>
        </p:spPr>
      </p:pic>
      <p:pic>
        <p:nvPicPr>
          <p:cNvPr id="4" name="Picture 4" descr="kundalini meditation man"/>
          <p:cNvPicPr>
            <a:picLocks noChangeAspect="1" noChangeArrowheads="1"/>
          </p:cNvPicPr>
          <p:nvPr/>
        </p:nvPicPr>
        <p:blipFill>
          <a:blip r:embed="rId3"/>
          <a:srcRect/>
          <a:stretch>
            <a:fillRect/>
          </a:stretch>
        </p:blipFill>
        <p:spPr>
          <a:xfrm>
            <a:off x="7323060" y="1240221"/>
            <a:ext cx="2598706" cy="3179380"/>
          </a:xfrm>
          <a:prstGeom prst="rect">
            <a:avLst/>
          </a:prstGeom>
          <a:noFill/>
          <a:ln/>
        </p:spPr>
      </p:pic>
      <p:pic>
        <p:nvPicPr>
          <p:cNvPr id="5" name="Picture 5" descr="chakra blue man"/>
          <p:cNvPicPr>
            <a:picLocks noChangeAspect="1" noChangeArrowheads="1"/>
          </p:cNvPicPr>
          <p:nvPr/>
        </p:nvPicPr>
        <p:blipFill>
          <a:blip r:embed="rId4"/>
          <a:srcRect/>
          <a:stretch>
            <a:fillRect/>
          </a:stretch>
        </p:blipFill>
        <p:spPr>
          <a:xfrm>
            <a:off x="683173" y="1102653"/>
            <a:ext cx="1723855" cy="2631147"/>
          </a:xfrm>
          <a:prstGeom prst="rect">
            <a:avLst/>
          </a:prstGeom>
          <a:noFill/>
          <a:ln/>
        </p:spPr>
      </p:pic>
      <p:pic>
        <p:nvPicPr>
          <p:cNvPr id="6" name="Picture 6" descr="chakra lady, colourful"/>
          <p:cNvPicPr>
            <a:picLocks noChangeAspect="1" noChangeArrowheads="1"/>
          </p:cNvPicPr>
          <p:nvPr/>
        </p:nvPicPr>
        <p:blipFill>
          <a:blip r:embed="rId5"/>
          <a:srcRect/>
          <a:stretch>
            <a:fillRect/>
          </a:stretch>
        </p:blipFill>
        <p:spPr>
          <a:xfrm>
            <a:off x="2438944" y="1114097"/>
            <a:ext cx="1754661" cy="2695903"/>
          </a:xfrm>
          <a:prstGeom prst="rect">
            <a:avLst/>
          </a:prstGeom>
          <a:noFill/>
          <a:ln/>
        </p:spPr>
      </p:pic>
      <p:pic>
        <p:nvPicPr>
          <p:cNvPr id="7" name="Picture 13" descr="yoga"/>
          <p:cNvPicPr>
            <a:picLocks noChangeAspect="1" noChangeArrowheads="1"/>
          </p:cNvPicPr>
          <p:nvPr/>
        </p:nvPicPr>
        <p:blipFill>
          <a:blip r:embed="rId6"/>
          <a:srcRect/>
          <a:stretch>
            <a:fillRect/>
          </a:stretch>
        </p:blipFill>
        <p:spPr bwMode="auto">
          <a:xfrm>
            <a:off x="4275060" y="1114097"/>
            <a:ext cx="2966545" cy="5286703"/>
          </a:xfrm>
          <a:prstGeom prst="rect">
            <a:avLst/>
          </a:prstGeom>
          <a:noFill/>
          <a:ln w="9525">
            <a:noFill/>
            <a:miter lim="800000"/>
            <a:headEnd/>
            <a:tailEnd/>
          </a:ln>
        </p:spPr>
      </p:pic>
      <p:pic>
        <p:nvPicPr>
          <p:cNvPr id="8" name="Picture 17"/>
          <p:cNvPicPr>
            <a:picLocks noChangeAspect="1" noChangeArrowheads="1"/>
          </p:cNvPicPr>
          <p:nvPr/>
        </p:nvPicPr>
        <p:blipFill>
          <a:blip r:embed="rId7"/>
          <a:srcRect/>
          <a:stretch>
            <a:fillRect/>
          </a:stretch>
        </p:blipFill>
        <p:spPr bwMode="auto">
          <a:xfrm>
            <a:off x="7354590" y="4469523"/>
            <a:ext cx="2535644" cy="2134847"/>
          </a:xfrm>
          <a:prstGeom prst="rect">
            <a:avLst/>
          </a:prstGeom>
          <a:noFill/>
        </p:spPr>
      </p:pic>
      <p:pic>
        <p:nvPicPr>
          <p:cNvPr id="9" name="Picture 18" descr="human-aura"/>
          <p:cNvPicPr>
            <a:picLocks noChangeAspect="1" noChangeArrowheads="1"/>
          </p:cNvPicPr>
          <p:nvPr/>
        </p:nvPicPr>
        <p:blipFill>
          <a:blip r:embed="rId8"/>
          <a:srcRect/>
          <a:stretch>
            <a:fillRect/>
          </a:stretch>
        </p:blipFill>
        <p:spPr bwMode="auto">
          <a:xfrm>
            <a:off x="2490927" y="3883571"/>
            <a:ext cx="1765763" cy="2552380"/>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URENDRA\Desktop\AURA VAASTU\AURA-VASTU8-7-17\Chakras\11.jpg"/>
          <p:cNvPicPr>
            <a:picLocks noChangeAspect="1" noChangeArrowheads="1"/>
          </p:cNvPicPr>
          <p:nvPr/>
        </p:nvPicPr>
        <p:blipFill>
          <a:blip r:embed="rId2"/>
          <a:srcRect b="-382"/>
          <a:stretch>
            <a:fillRect/>
          </a:stretch>
        </p:blipFill>
        <p:spPr bwMode="auto">
          <a:xfrm>
            <a:off x="4030980" y="198120"/>
            <a:ext cx="4130040" cy="6486459"/>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0"/>
            <a:ext cx="3352800" cy="2585545"/>
          </a:xfrm>
          <a:prstGeom prst="rect">
            <a:avLst/>
          </a:prstGeom>
        </p:spPr>
        <p:txBody>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all" spc="0" normalizeH="0" baseline="0" noProof="0" dirty="0" smtClean="0">
                <a:ln w="3175" cmpd="sng">
                  <a:noFill/>
                </a:ln>
                <a:effectLst/>
                <a:uLnTx/>
                <a:uFillTx/>
                <a:latin typeface="+mj-lt"/>
                <a:ea typeface="+mj-ea"/>
                <a:cs typeface="+mj-cs"/>
              </a:rPr>
              <a:t>The layers of the </a:t>
            </a:r>
            <a:r>
              <a:rPr kumimoji="0" lang="en-US" sz="3200" b="0" i="0" u="none" strike="noStrike" kern="1200" cap="all" spc="0" normalizeH="0" baseline="0" noProof="0" dirty="0" err="1" smtClean="0">
                <a:ln w="3175" cmpd="sng">
                  <a:noFill/>
                </a:ln>
                <a:effectLst/>
                <a:uLnTx/>
                <a:uFillTx/>
                <a:latin typeface="+mj-lt"/>
                <a:ea typeface="+mj-ea"/>
                <a:cs typeface="+mj-cs"/>
              </a:rPr>
              <a:t>biofield</a:t>
            </a:r>
            <a:r>
              <a:rPr kumimoji="0" lang="en-US" sz="3200" b="0" i="0" u="none" strike="noStrike" kern="1200" cap="all" spc="0" normalizeH="0" baseline="0" noProof="0" dirty="0" smtClean="0">
                <a:ln w="3175" cmpd="sng">
                  <a:noFill/>
                </a:ln>
                <a:effectLst/>
                <a:uLnTx/>
                <a:uFillTx/>
                <a:latin typeface="+mj-lt"/>
                <a:ea typeface="+mj-ea"/>
                <a:cs typeface="+mj-cs"/>
              </a:rPr>
              <a:t> and the flow of energy </a:t>
            </a:r>
            <a:endParaRPr kumimoji="0" lang="en-US" sz="3200" b="0" i="0" u="none" strike="noStrike" kern="1200" cap="all" spc="0" normalizeH="0" baseline="0" noProof="0" dirty="0">
              <a:ln w="3175" cmpd="sng">
                <a:noFill/>
              </a:ln>
              <a:effectLst/>
              <a:uLnTx/>
              <a:uFillTx/>
              <a:latin typeface="+mj-lt"/>
              <a:ea typeface="+mj-ea"/>
              <a:cs typeface="+mj-cs"/>
            </a:endParaRPr>
          </a:p>
        </p:txBody>
      </p:sp>
      <p:pic>
        <p:nvPicPr>
          <p:cNvPr id="3" name="Picture 3" descr="layer"/>
          <p:cNvPicPr>
            <a:picLocks noChangeAspect="1" noChangeArrowheads="1"/>
          </p:cNvPicPr>
          <p:nvPr/>
        </p:nvPicPr>
        <p:blipFill>
          <a:blip r:embed="rId2"/>
          <a:srcRect/>
          <a:stretch>
            <a:fillRect/>
          </a:stretch>
        </p:blipFill>
        <p:spPr>
          <a:xfrm>
            <a:off x="4890790" y="0"/>
            <a:ext cx="4978400" cy="6858000"/>
          </a:xfrm>
          <a:prstGeom prst="rect">
            <a:avLst/>
          </a:prstGeom>
          <a:noFill/>
          <a:ln/>
        </p:spPr>
      </p:pic>
      <p:pic>
        <p:nvPicPr>
          <p:cNvPr id="4" name="Picture 4" descr="reiki_spiral_chakras"/>
          <p:cNvPicPr>
            <a:picLocks noChangeAspect="1" noChangeArrowheads="1"/>
          </p:cNvPicPr>
          <p:nvPr/>
        </p:nvPicPr>
        <p:blipFill>
          <a:blip r:embed="rId3"/>
          <a:srcRect r="8333"/>
          <a:stretch>
            <a:fillRect/>
          </a:stretch>
        </p:blipFill>
        <p:spPr bwMode="auto">
          <a:xfrm>
            <a:off x="101930" y="2596055"/>
            <a:ext cx="4688140" cy="4261945"/>
          </a:xfrm>
          <a:prstGeom prst="rect">
            <a:avLst/>
          </a:prstGeom>
          <a:noFill/>
          <a:ln w="9525">
            <a:noFill/>
            <a:miter lim="800000"/>
            <a:headEnd/>
            <a:tailEnd/>
          </a:ln>
        </p:spPr>
      </p:pic>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 y="274638"/>
            <a:ext cx="10951779" cy="1143000"/>
          </a:xfrm>
          <a:prstGeom prst="rect">
            <a:avLst/>
          </a:prstGeom>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sz="3200" b="0" i="0" u="none" strike="noStrike" kern="1200" cap="all" spc="0" normalizeH="0" baseline="0" noProof="0" dirty="0" smtClean="0">
                <a:ln w="3175" cmpd="sng">
                  <a:noFill/>
                </a:ln>
                <a:solidFill>
                  <a:srgbClr val="FFFF00"/>
                </a:solidFill>
                <a:effectLst/>
                <a:uLnTx/>
                <a:uFillTx/>
                <a:latin typeface="+mj-lt"/>
                <a:ea typeface="+mj-ea"/>
                <a:cs typeface="+mj-cs"/>
              </a:rPr>
              <a:t>base chakra- </a:t>
            </a:r>
            <a:r>
              <a:rPr kumimoji="0" lang="en-GB" sz="3200" b="0" i="0" u="none" strike="noStrike" kern="1200" cap="all" spc="0" normalizeH="0" baseline="0" noProof="0" dirty="0" err="1" smtClean="0">
                <a:ln w="3175" cmpd="sng">
                  <a:noFill/>
                </a:ln>
                <a:solidFill>
                  <a:srgbClr val="FFFF00"/>
                </a:solidFill>
                <a:effectLst/>
                <a:uLnTx/>
                <a:uFillTx/>
                <a:latin typeface="+mj-lt"/>
                <a:ea typeface="+mj-ea"/>
                <a:cs typeface="+mj-cs"/>
              </a:rPr>
              <a:t>muladhara</a:t>
            </a:r>
            <a:r>
              <a:rPr lang="en-GB" sz="3200" cap="all" dirty="0" smtClean="0">
                <a:ln w="3175" cmpd="sng">
                  <a:noFill/>
                </a:ln>
                <a:solidFill>
                  <a:srgbClr val="FFFF00"/>
                </a:solidFill>
                <a:latin typeface="+mj-lt"/>
                <a:ea typeface="+mj-ea"/>
                <a:cs typeface="+mj-cs"/>
              </a:rPr>
              <a:t>, Gateway of Earth</a:t>
            </a:r>
            <a:endParaRPr kumimoji="0" lang="en-GB" sz="3200" b="0" i="0" u="none" strike="noStrike" kern="1200" cap="all" spc="0" normalizeH="0" baseline="0" noProof="0" dirty="0" smtClean="0">
              <a:ln w="3175" cmpd="sng">
                <a:noFill/>
              </a:ln>
              <a:solidFill>
                <a:srgbClr val="FFFF00"/>
              </a:solidFill>
              <a:effectLst/>
              <a:uLnTx/>
              <a:uFillTx/>
              <a:latin typeface="+mj-lt"/>
              <a:ea typeface="+mj-ea"/>
              <a:cs typeface="+mj-cs"/>
            </a:endParaRPr>
          </a:p>
        </p:txBody>
      </p:sp>
      <p:sp>
        <p:nvSpPr>
          <p:cNvPr id="3" name="Rectangle 3"/>
          <p:cNvSpPr txBox="1">
            <a:spLocks noChangeArrowheads="1"/>
          </p:cNvSpPr>
          <p:nvPr/>
        </p:nvSpPr>
        <p:spPr>
          <a:xfrm>
            <a:off x="5036456" y="969592"/>
            <a:ext cx="7015690" cy="3925137"/>
          </a:xfrm>
          <a:prstGeom prst="rect">
            <a:avLst/>
          </a:prstGeom>
        </p:spPr>
        <p:txBody>
          <a:bodyPr/>
          <a:lstStyle/>
          <a:p>
            <a:pPr marL="285750" marR="0" lvl="0" indent="-285750" algn="l" defTabSz="457200" rtl="0" eaLnBrk="1" fontAlgn="auto" latinLnBrk="0" hangingPunct="1">
              <a:lnSpc>
                <a:spcPct val="100000"/>
              </a:lnSpc>
              <a:spcBef>
                <a:spcPts val="0"/>
              </a:spcBef>
              <a:spcAft>
                <a:spcPts val="1000"/>
              </a:spcAft>
              <a:buClr>
                <a:schemeClr val="tx1"/>
              </a:buClr>
              <a:buSzPct val="100000"/>
              <a:buFont typeface="Arial"/>
              <a:buChar char="•"/>
              <a:tabLst/>
              <a:defRPr/>
            </a:pPr>
            <a:r>
              <a:rPr kumimoji="0" lang="en-GB" sz="2000" b="0" i="0" u="none" strike="noStrike" kern="1200" cap="none" spc="0" normalizeH="0" baseline="0" noProof="0" dirty="0" smtClean="0">
                <a:ln>
                  <a:noFill/>
                </a:ln>
                <a:solidFill>
                  <a:srgbClr val="FFFF00"/>
                </a:solidFill>
                <a:effectLst/>
                <a:uLnTx/>
                <a:uFillTx/>
                <a:latin typeface="Arial" pitchFamily="34" charset="0"/>
                <a:cs typeface="Arial" pitchFamily="34" charset="0"/>
              </a:rPr>
              <a:t>Element: earth</a:t>
            </a:r>
          </a:p>
          <a:p>
            <a:pPr marL="285750" marR="0" lvl="0" indent="-285750" algn="l" defTabSz="457200" rtl="0" eaLnBrk="1" fontAlgn="auto" latinLnBrk="0" hangingPunct="1">
              <a:lnSpc>
                <a:spcPct val="100000"/>
              </a:lnSpc>
              <a:spcBef>
                <a:spcPts val="0"/>
              </a:spcBef>
              <a:spcAft>
                <a:spcPts val="1000"/>
              </a:spcAft>
              <a:buClr>
                <a:schemeClr val="tx1"/>
              </a:buClr>
              <a:buSzPct val="100000"/>
              <a:buFont typeface="Arial"/>
              <a:buChar char="•"/>
              <a:tabLst/>
              <a:defRPr/>
            </a:pPr>
            <a:r>
              <a:rPr kumimoji="0" lang="en-GB" sz="2000" b="0" i="0" u="none" strike="noStrike" kern="1200" cap="none" spc="0" normalizeH="0" baseline="0" noProof="0" dirty="0" smtClean="0">
                <a:ln>
                  <a:noFill/>
                </a:ln>
                <a:solidFill>
                  <a:srgbClr val="FFFF00"/>
                </a:solidFill>
                <a:effectLst/>
                <a:uLnTx/>
                <a:uFillTx/>
                <a:latin typeface="Arial" pitchFamily="34" charset="0"/>
                <a:cs typeface="Arial" pitchFamily="34" charset="0"/>
              </a:rPr>
              <a:t>Location: perineum</a:t>
            </a:r>
          </a:p>
          <a:p>
            <a:pPr marL="285750" marR="0" lvl="0" indent="-285750" algn="l" defTabSz="457200" rtl="0" eaLnBrk="1" fontAlgn="auto" latinLnBrk="0" hangingPunct="1">
              <a:lnSpc>
                <a:spcPct val="100000"/>
              </a:lnSpc>
              <a:spcBef>
                <a:spcPts val="0"/>
              </a:spcBef>
              <a:spcAft>
                <a:spcPts val="1000"/>
              </a:spcAft>
              <a:buClr>
                <a:schemeClr val="tx1"/>
              </a:buClr>
              <a:buSzPct val="100000"/>
              <a:buFont typeface="Arial"/>
              <a:buChar char="•"/>
              <a:tabLst/>
              <a:defRPr/>
            </a:pPr>
            <a:r>
              <a:rPr kumimoji="0" lang="en-GB" sz="2000" b="0" i="0" u="none" strike="noStrike" kern="1200" cap="none" spc="0" normalizeH="0" baseline="0" noProof="0" dirty="0" smtClean="0">
                <a:ln>
                  <a:noFill/>
                </a:ln>
                <a:solidFill>
                  <a:srgbClr val="FFFF00"/>
                </a:solidFill>
                <a:effectLst/>
                <a:uLnTx/>
                <a:uFillTx/>
                <a:latin typeface="Arial" pitchFamily="34" charset="0"/>
                <a:cs typeface="Arial" pitchFamily="34" charset="0"/>
              </a:rPr>
              <a:t>Function: grounding, survival, excretion</a:t>
            </a:r>
          </a:p>
          <a:p>
            <a:pPr marL="285750" marR="0" lvl="0" indent="-285750" algn="l" defTabSz="457200" rtl="0" eaLnBrk="1" fontAlgn="auto" latinLnBrk="0" hangingPunct="1">
              <a:lnSpc>
                <a:spcPct val="100000"/>
              </a:lnSpc>
              <a:spcBef>
                <a:spcPts val="0"/>
              </a:spcBef>
              <a:spcAft>
                <a:spcPts val="1000"/>
              </a:spcAft>
              <a:buClr>
                <a:schemeClr val="tx1"/>
              </a:buClr>
              <a:buSzPct val="100000"/>
              <a:buFont typeface="Arial"/>
              <a:buChar char="•"/>
              <a:tabLst/>
              <a:defRPr/>
            </a:pPr>
            <a:r>
              <a:rPr kumimoji="0" lang="en-GB" sz="2000" b="0" i="0" u="none" strike="noStrike" kern="1200" cap="none" spc="0" normalizeH="0" baseline="0" noProof="0" dirty="0" smtClean="0">
                <a:ln>
                  <a:noFill/>
                </a:ln>
                <a:solidFill>
                  <a:srgbClr val="FFFF00"/>
                </a:solidFill>
                <a:effectLst/>
                <a:uLnTx/>
                <a:uFillTx/>
                <a:latin typeface="Arial" pitchFamily="34" charset="0"/>
                <a:cs typeface="Arial" pitchFamily="34" charset="0"/>
              </a:rPr>
              <a:t>Glands: gonads, prostate</a:t>
            </a:r>
          </a:p>
          <a:p>
            <a:pPr marL="285750" marR="0" lvl="0" indent="-285750" algn="l" defTabSz="457200" rtl="0" eaLnBrk="1" fontAlgn="auto" latinLnBrk="0" hangingPunct="1">
              <a:lnSpc>
                <a:spcPct val="100000"/>
              </a:lnSpc>
              <a:spcBef>
                <a:spcPts val="0"/>
              </a:spcBef>
              <a:spcAft>
                <a:spcPts val="1000"/>
              </a:spcAft>
              <a:buClr>
                <a:schemeClr val="tx1"/>
              </a:buClr>
              <a:buSzPct val="100000"/>
              <a:buFont typeface="Arial"/>
              <a:buChar char="•"/>
              <a:tabLst/>
              <a:defRPr/>
            </a:pPr>
            <a:r>
              <a:rPr kumimoji="0" lang="en-GB" sz="2000" b="0" i="0" u="none" strike="noStrike" kern="1200" cap="none" spc="0" normalizeH="0" baseline="0" noProof="0" dirty="0" smtClean="0">
                <a:ln>
                  <a:noFill/>
                </a:ln>
                <a:solidFill>
                  <a:srgbClr val="FFFF00"/>
                </a:solidFill>
                <a:effectLst/>
                <a:uLnTx/>
                <a:uFillTx/>
                <a:latin typeface="Arial" pitchFamily="34" charset="0"/>
                <a:cs typeface="Arial" pitchFamily="34" charset="0"/>
              </a:rPr>
              <a:t>Colour: red    Sound: lam   Petals: four</a:t>
            </a:r>
          </a:p>
          <a:p>
            <a:pPr marL="285750" marR="0" lvl="0" indent="-285750" algn="l" defTabSz="457200" rtl="0" eaLnBrk="1" fontAlgn="auto" latinLnBrk="0" hangingPunct="1">
              <a:lnSpc>
                <a:spcPct val="100000"/>
              </a:lnSpc>
              <a:spcBef>
                <a:spcPts val="0"/>
              </a:spcBef>
              <a:spcAft>
                <a:spcPts val="1000"/>
              </a:spcAft>
              <a:buClr>
                <a:schemeClr val="tx1"/>
              </a:buClr>
              <a:buSzPct val="100000"/>
              <a:buFont typeface="Arial"/>
              <a:buChar char="•"/>
              <a:tabLst/>
              <a:defRPr/>
            </a:pPr>
            <a:r>
              <a:rPr kumimoji="0" lang="en-GB" sz="2000" b="0" i="0" u="none" strike="noStrike" kern="1200" cap="none" spc="0" normalizeH="0" baseline="0" noProof="0" dirty="0" smtClean="0">
                <a:ln>
                  <a:noFill/>
                </a:ln>
                <a:solidFill>
                  <a:srgbClr val="FFFF00"/>
                </a:solidFill>
                <a:effectLst/>
                <a:uLnTx/>
                <a:uFillTx/>
                <a:latin typeface="Arial" pitchFamily="34" charset="0"/>
                <a:cs typeface="Arial" pitchFamily="34" charset="0"/>
              </a:rPr>
              <a:t>Disease if dysfunctional: Immune problems, lower back pain, sciatica, Piles, rectal cancer, depression.</a:t>
            </a:r>
          </a:p>
          <a:p>
            <a:pPr marL="285750" marR="0" lvl="0" indent="-285750" algn="l" defTabSz="457200" rtl="0" eaLnBrk="1" fontAlgn="auto" latinLnBrk="0" hangingPunct="1">
              <a:lnSpc>
                <a:spcPct val="100000"/>
              </a:lnSpc>
              <a:spcBef>
                <a:spcPts val="0"/>
              </a:spcBef>
              <a:spcAft>
                <a:spcPts val="1000"/>
              </a:spcAft>
              <a:buClr>
                <a:schemeClr val="tx1"/>
              </a:buClr>
              <a:buSzPct val="100000"/>
              <a:buFont typeface="Arial"/>
              <a:buChar char="•"/>
              <a:tabLst/>
              <a:defRPr/>
            </a:pPr>
            <a:endParaRPr kumimoji="0" lang="en-GB" sz="2000" b="0" i="0" u="none" strike="noStrike" kern="1200" cap="none" spc="0" normalizeH="0" baseline="0" noProof="0" dirty="0" smtClean="0">
              <a:ln>
                <a:noFill/>
              </a:ln>
              <a:solidFill>
                <a:schemeClr val="accent5"/>
              </a:solidFill>
              <a:effectLst/>
              <a:uLnTx/>
              <a:uFillTx/>
              <a:latin typeface="Arial" pitchFamily="34" charset="0"/>
              <a:cs typeface="Arial" pitchFamily="34" charset="0"/>
            </a:endParaRPr>
          </a:p>
          <a:p>
            <a:pPr marL="285750" marR="0" lvl="0" indent="-285750" algn="l" defTabSz="457200" rtl="0" eaLnBrk="1" fontAlgn="auto" latinLnBrk="0" hangingPunct="1">
              <a:lnSpc>
                <a:spcPct val="100000"/>
              </a:lnSpc>
              <a:spcBef>
                <a:spcPts val="0"/>
              </a:spcBef>
              <a:spcAft>
                <a:spcPts val="1000"/>
              </a:spcAft>
              <a:buClr>
                <a:schemeClr val="tx1"/>
              </a:buClr>
              <a:buSzPct val="100000"/>
              <a:buFont typeface="Arial"/>
              <a:buChar char="•"/>
              <a:tabLst/>
              <a:defRPr/>
            </a:pPr>
            <a:endParaRPr kumimoji="0" lang="en-GB" sz="2000" b="0" i="0" u="none" strike="noStrike" kern="1200" cap="none" spc="0" normalizeH="0" baseline="0" noProof="0" dirty="0" smtClean="0">
              <a:ln>
                <a:noFill/>
              </a:ln>
              <a:solidFill>
                <a:schemeClr val="accent5"/>
              </a:solidFill>
              <a:effectLst/>
              <a:uLnTx/>
              <a:uFillTx/>
              <a:latin typeface="Arial" pitchFamily="34" charset="0"/>
              <a:cs typeface="Arial" pitchFamily="34" charset="0"/>
            </a:endParaRPr>
          </a:p>
        </p:txBody>
      </p:sp>
      <p:pic>
        <p:nvPicPr>
          <p:cNvPr id="4" name="Picture 2" descr="C:\Users\SURENDRA\Desktop\AURA VAASTU\AURA-VASTU8-7-17\Chakras\1.jpg"/>
          <p:cNvPicPr>
            <a:picLocks noChangeAspect="1" noChangeArrowheads="1"/>
          </p:cNvPicPr>
          <p:nvPr/>
        </p:nvPicPr>
        <p:blipFill>
          <a:blip r:embed="rId2"/>
          <a:srcRect/>
          <a:stretch>
            <a:fillRect/>
          </a:stretch>
        </p:blipFill>
        <p:spPr bwMode="auto">
          <a:xfrm>
            <a:off x="71291" y="935421"/>
            <a:ext cx="4963164" cy="3593548"/>
          </a:xfrm>
          <a:prstGeom prst="rect">
            <a:avLst/>
          </a:prstGeom>
          <a:noFill/>
        </p:spPr>
      </p:pic>
      <p:sp>
        <p:nvSpPr>
          <p:cNvPr id="6" name="Rectangle 5"/>
          <p:cNvSpPr/>
          <p:nvPr/>
        </p:nvSpPr>
        <p:spPr>
          <a:xfrm>
            <a:off x="155924" y="4634295"/>
            <a:ext cx="11268821" cy="2600712"/>
          </a:xfrm>
          <a:prstGeom prst="rect">
            <a:avLst/>
          </a:prstGeom>
        </p:spPr>
        <p:txBody>
          <a:bodyPr wrap="square">
            <a:spAutoFit/>
          </a:bodyPr>
          <a:lstStyle/>
          <a:p>
            <a:pPr algn="just">
              <a:lnSpc>
                <a:spcPct val="115000"/>
              </a:lnSpc>
              <a:spcAft>
                <a:spcPts val="1000"/>
              </a:spcAft>
            </a:pPr>
            <a:r>
              <a:rPr lang="en-US" sz="2000" dirty="0" smtClean="0">
                <a:solidFill>
                  <a:srgbClr val="92D050"/>
                </a:solidFill>
                <a:latin typeface="Arial" pitchFamily="34" charset="0"/>
                <a:ea typeface="Calibri"/>
                <a:cs typeface="Arial" pitchFamily="34" charset="0"/>
              </a:rPr>
              <a:t>Base/ Red (</a:t>
            </a:r>
            <a:r>
              <a:rPr lang="en-US" sz="2000" dirty="0" err="1" smtClean="0">
                <a:solidFill>
                  <a:srgbClr val="92D050"/>
                </a:solidFill>
                <a:latin typeface="Arial" pitchFamily="34" charset="0"/>
                <a:ea typeface="Calibri"/>
                <a:cs typeface="Arial" pitchFamily="34" charset="0"/>
              </a:rPr>
              <a:t>Muladhara</a:t>
            </a:r>
            <a:r>
              <a:rPr lang="en-US" sz="2000" dirty="0" smtClean="0">
                <a:solidFill>
                  <a:srgbClr val="92D050"/>
                </a:solidFill>
                <a:latin typeface="Arial" pitchFamily="34" charset="0"/>
                <a:ea typeface="Calibri"/>
                <a:cs typeface="Arial" pitchFamily="34" charset="0"/>
              </a:rPr>
              <a:t>) Ovaries and testes:-</a:t>
            </a:r>
          </a:p>
          <a:p>
            <a:pPr algn="just">
              <a:lnSpc>
                <a:spcPct val="115000"/>
              </a:lnSpc>
              <a:spcAft>
                <a:spcPts val="1000"/>
              </a:spcAft>
            </a:pPr>
            <a:r>
              <a:rPr lang="en-US" sz="2000" dirty="0" smtClean="0">
                <a:solidFill>
                  <a:srgbClr val="92D050"/>
                </a:solidFill>
                <a:latin typeface="Arial" pitchFamily="34" charset="0"/>
                <a:ea typeface="Calibri"/>
                <a:cs typeface="Arial" pitchFamily="34" charset="0"/>
              </a:rPr>
              <a:t>Controls the production of sex hormones. </a:t>
            </a:r>
            <a:r>
              <a:rPr lang="en-US" sz="2000" dirty="0" err="1" smtClean="0">
                <a:solidFill>
                  <a:srgbClr val="92D050"/>
                </a:solidFill>
                <a:latin typeface="Arial" pitchFamily="34" charset="0"/>
                <a:ea typeface="Calibri"/>
                <a:cs typeface="Arial" pitchFamily="34" charset="0"/>
              </a:rPr>
              <a:t>Overactivity</a:t>
            </a:r>
            <a:r>
              <a:rPr lang="en-US" sz="2000" dirty="0" smtClean="0">
                <a:solidFill>
                  <a:srgbClr val="92D050"/>
                </a:solidFill>
                <a:latin typeface="Arial" pitchFamily="34" charset="0"/>
                <a:ea typeface="Calibri"/>
                <a:cs typeface="Arial" pitchFamily="34" charset="0"/>
              </a:rPr>
              <a:t> causes sexual obsession, </a:t>
            </a:r>
            <a:r>
              <a:rPr lang="en-US" sz="2000" dirty="0" err="1" smtClean="0">
                <a:solidFill>
                  <a:srgbClr val="92D050"/>
                </a:solidFill>
                <a:latin typeface="Arial" pitchFamily="34" charset="0"/>
                <a:ea typeface="Calibri"/>
                <a:cs typeface="Arial" pitchFamily="34" charset="0"/>
              </a:rPr>
              <a:t>underactivity</a:t>
            </a:r>
            <a:r>
              <a:rPr lang="en-US" sz="2000" dirty="0" smtClean="0">
                <a:solidFill>
                  <a:srgbClr val="92D050"/>
                </a:solidFill>
                <a:latin typeface="Arial" pitchFamily="34" charset="0"/>
                <a:ea typeface="Calibri"/>
                <a:cs typeface="Arial" pitchFamily="34" charset="0"/>
              </a:rPr>
              <a:t> causes lower sperm count, low libido, bloated fallopian tubes, calcification and symptoms of infertility. Stability  </a:t>
            </a:r>
          </a:p>
          <a:p>
            <a:pPr algn="just">
              <a:lnSpc>
                <a:spcPct val="115000"/>
              </a:lnSpc>
              <a:spcAft>
                <a:spcPts val="1000"/>
              </a:spcAft>
            </a:pPr>
            <a:endParaRPr lang="en-US" sz="2000" dirty="0" smtClean="0">
              <a:latin typeface="Arial" pitchFamily="34" charset="0"/>
              <a:ea typeface="Calibri"/>
              <a:cs typeface="Arial" pitchFamily="34" charset="0"/>
            </a:endParaRPr>
          </a:p>
          <a:p>
            <a:pPr algn="just">
              <a:lnSpc>
                <a:spcPct val="115000"/>
              </a:lnSpc>
              <a:spcAft>
                <a:spcPts val="1000"/>
              </a:spcAft>
            </a:pPr>
            <a:endParaRPr lang="en-US" sz="2000" dirty="0">
              <a:latin typeface="Arial" pitchFamily="34" charset="0"/>
              <a:ea typeface="Calibri"/>
              <a:cs typeface="Arial" pitchFamily="34" charset="0"/>
            </a:endParaRPr>
          </a:p>
        </p:txBody>
      </p:sp>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348210"/>
            <a:ext cx="11950262" cy="1143000"/>
          </a:xfrm>
          <a:prstGeom prst="rect">
            <a:avLst/>
          </a:prstGeom>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sz="3200" b="0" i="0" u="none" strike="noStrike" kern="1200" cap="all" spc="0" normalizeH="0" baseline="0" noProof="0" dirty="0" smtClean="0">
                <a:ln w="3175" cmpd="sng">
                  <a:noFill/>
                </a:ln>
                <a:solidFill>
                  <a:srgbClr val="FFFF00"/>
                </a:solidFill>
                <a:effectLst/>
                <a:uLnTx/>
                <a:uFillTx/>
                <a:latin typeface="+mj-lt"/>
                <a:ea typeface="+mj-ea"/>
                <a:cs typeface="+mj-cs"/>
              </a:rPr>
              <a:t>sacral plexus-</a:t>
            </a:r>
            <a:r>
              <a:rPr kumimoji="0" lang="en-GB" sz="3200" b="0" i="0" u="none" strike="noStrike" kern="1200" cap="all" spc="0" normalizeH="0" baseline="0" noProof="0" dirty="0" err="1" smtClean="0">
                <a:ln w="3175" cmpd="sng">
                  <a:noFill/>
                </a:ln>
                <a:solidFill>
                  <a:srgbClr val="FFFF00"/>
                </a:solidFill>
                <a:effectLst/>
                <a:uLnTx/>
                <a:uFillTx/>
                <a:latin typeface="+mj-lt"/>
                <a:ea typeface="+mj-ea"/>
                <a:cs typeface="+mj-cs"/>
              </a:rPr>
              <a:t>svadisthana,GATEWAY</a:t>
            </a:r>
            <a:r>
              <a:rPr kumimoji="0" lang="en-GB" sz="3200" b="0" i="0" u="none" strike="noStrike" kern="1200" cap="all" spc="0" normalizeH="0" baseline="0" noProof="0" dirty="0" smtClean="0">
                <a:ln w="3175" cmpd="sng">
                  <a:noFill/>
                </a:ln>
                <a:solidFill>
                  <a:srgbClr val="FFFF00"/>
                </a:solidFill>
                <a:effectLst/>
                <a:uLnTx/>
                <a:uFillTx/>
                <a:latin typeface="+mj-lt"/>
                <a:ea typeface="+mj-ea"/>
                <a:cs typeface="+mj-cs"/>
              </a:rPr>
              <a:t> OF MOON</a:t>
            </a:r>
          </a:p>
        </p:txBody>
      </p:sp>
      <p:sp>
        <p:nvSpPr>
          <p:cNvPr id="3" name="Rectangle 3"/>
          <p:cNvSpPr txBox="1">
            <a:spLocks noChangeArrowheads="1"/>
          </p:cNvSpPr>
          <p:nvPr/>
        </p:nvSpPr>
        <p:spPr>
          <a:xfrm>
            <a:off x="5060855" y="985655"/>
            <a:ext cx="7131145" cy="3470732"/>
          </a:xfrm>
          <a:prstGeom prst="rect">
            <a:avLst/>
          </a:prstGeom>
        </p:spPr>
        <p:txBody>
          <a:bodyPr/>
          <a:lstStyle/>
          <a:p>
            <a:pPr marL="285750" marR="0" lvl="0" indent="-285750" algn="l" defTabSz="457200" rtl="0" eaLnBrk="1" fontAlgn="auto" latinLnBrk="0" hangingPunct="1">
              <a:lnSpc>
                <a:spcPct val="100000"/>
              </a:lnSpc>
              <a:spcBef>
                <a:spcPts val="0"/>
              </a:spcBef>
              <a:spcAft>
                <a:spcPts val="1000"/>
              </a:spcAft>
              <a:buClr>
                <a:schemeClr val="tx1"/>
              </a:buClr>
              <a:buSzPct val="100000"/>
              <a:buFont typeface="Arial"/>
              <a:buChar char="•"/>
              <a:tabLst/>
              <a:defRPr/>
            </a:pPr>
            <a:r>
              <a:rPr kumimoji="0" lang="en-GB" sz="2500" b="0" i="0" u="none" strike="noStrike" kern="1200" cap="none" spc="0" normalizeH="0" baseline="0" noProof="0" dirty="0" smtClean="0">
                <a:ln>
                  <a:noFill/>
                </a:ln>
                <a:solidFill>
                  <a:srgbClr val="FFFF00"/>
                </a:solidFill>
                <a:effectLst/>
                <a:uLnTx/>
                <a:uFillTx/>
                <a:latin typeface="+mn-lt"/>
                <a:ea typeface="+mn-ea"/>
                <a:cs typeface="+mn-cs"/>
              </a:rPr>
              <a:t>Element: water</a:t>
            </a:r>
          </a:p>
          <a:p>
            <a:pPr marL="285750" marR="0" lvl="0" indent="-285750" algn="l" defTabSz="457200" rtl="0" eaLnBrk="1" fontAlgn="auto" latinLnBrk="0" hangingPunct="1">
              <a:lnSpc>
                <a:spcPct val="100000"/>
              </a:lnSpc>
              <a:spcBef>
                <a:spcPts val="0"/>
              </a:spcBef>
              <a:spcAft>
                <a:spcPts val="1000"/>
              </a:spcAft>
              <a:buClr>
                <a:schemeClr val="tx1"/>
              </a:buClr>
              <a:buSzPct val="100000"/>
              <a:buFont typeface="Arial"/>
              <a:buChar char="•"/>
              <a:tabLst/>
              <a:defRPr/>
            </a:pPr>
            <a:r>
              <a:rPr kumimoji="0" lang="en-GB" sz="2500" b="0" i="0" u="none" strike="noStrike" kern="1200" cap="none" spc="0" normalizeH="0" baseline="0" noProof="0" dirty="0" smtClean="0">
                <a:ln>
                  <a:noFill/>
                </a:ln>
                <a:solidFill>
                  <a:srgbClr val="FFFF00"/>
                </a:solidFill>
                <a:effectLst/>
                <a:uLnTx/>
                <a:uFillTx/>
                <a:latin typeface="+mn-lt"/>
                <a:ea typeface="+mn-ea"/>
                <a:cs typeface="+mn-cs"/>
              </a:rPr>
              <a:t>Location: the sacral plexus, two fingers below navel</a:t>
            </a:r>
          </a:p>
          <a:p>
            <a:pPr marL="285750" marR="0" lvl="0" indent="-285750" algn="l" defTabSz="457200" rtl="0" eaLnBrk="1" fontAlgn="auto" latinLnBrk="0" hangingPunct="1">
              <a:lnSpc>
                <a:spcPct val="100000"/>
              </a:lnSpc>
              <a:spcBef>
                <a:spcPts val="0"/>
              </a:spcBef>
              <a:spcAft>
                <a:spcPts val="1000"/>
              </a:spcAft>
              <a:buClr>
                <a:schemeClr val="tx1"/>
              </a:buClr>
              <a:buSzPct val="100000"/>
              <a:buFont typeface="Arial"/>
              <a:buChar char="•"/>
              <a:tabLst/>
              <a:defRPr/>
            </a:pPr>
            <a:r>
              <a:rPr kumimoji="0" lang="en-GB" sz="2500" b="0" i="0" u="none" strike="noStrike" kern="1200" cap="none" spc="0" normalizeH="0" baseline="0" noProof="0" dirty="0" smtClean="0">
                <a:ln>
                  <a:noFill/>
                </a:ln>
                <a:solidFill>
                  <a:srgbClr val="FFFF00"/>
                </a:solidFill>
                <a:effectLst/>
                <a:uLnTx/>
                <a:uFillTx/>
                <a:latin typeface="+mn-lt"/>
                <a:ea typeface="+mn-ea"/>
                <a:cs typeface="+mn-cs"/>
              </a:rPr>
              <a:t>Function: procreation, creativity and reproduction</a:t>
            </a:r>
          </a:p>
          <a:p>
            <a:pPr marL="285750" marR="0" lvl="0" indent="-285750" algn="l" defTabSz="457200" rtl="0" eaLnBrk="1" fontAlgn="auto" latinLnBrk="0" hangingPunct="1">
              <a:lnSpc>
                <a:spcPct val="100000"/>
              </a:lnSpc>
              <a:spcBef>
                <a:spcPts val="0"/>
              </a:spcBef>
              <a:spcAft>
                <a:spcPts val="1000"/>
              </a:spcAft>
              <a:buClr>
                <a:schemeClr val="tx1"/>
              </a:buClr>
              <a:buSzPct val="100000"/>
              <a:buFont typeface="Arial"/>
              <a:buChar char="•"/>
              <a:tabLst/>
              <a:defRPr/>
            </a:pPr>
            <a:r>
              <a:rPr kumimoji="0" lang="en-GB" sz="2500" b="0" i="0" u="none" strike="noStrike" kern="1200" cap="none" spc="0" normalizeH="0" baseline="0" noProof="0" dirty="0" smtClean="0">
                <a:ln>
                  <a:noFill/>
                </a:ln>
                <a:solidFill>
                  <a:srgbClr val="FFFF00"/>
                </a:solidFill>
                <a:effectLst/>
                <a:uLnTx/>
                <a:uFillTx/>
                <a:latin typeface="+mn-lt"/>
                <a:ea typeface="+mn-ea"/>
                <a:cs typeface="+mn-cs"/>
              </a:rPr>
              <a:t>Glands: testes, ovaries</a:t>
            </a:r>
          </a:p>
          <a:p>
            <a:pPr marL="285750" marR="0" lvl="0" indent="-285750" algn="l" defTabSz="457200" rtl="0" eaLnBrk="1" fontAlgn="auto" latinLnBrk="0" hangingPunct="1">
              <a:lnSpc>
                <a:spcPct val="100000"/>
              </a:lnSpc>
              <a:spcBef>
                <a:spcPts val="0"/>
              </a:spcBef>
              <a:spcAft>
                <a:spcPts val="1000"/>
              </a:spcAft>
              <a:buClr>
                <a:schemeClr val="tx1"/>
              </a:buClr>
              <a:buSzPct val="100000"/>
              <a:buFont typeface="Arial"/>
              <a:buChar char="•"/>
              <a:tabLst/>
              <a:defRPr/>
            </a:pPr>
            <a:r>
              <a:rPr kumimoji="0" lang="en-GB" sz="2500" b="0" i="0" u="none" strike="noStrike" kern="1200" cap="none" spc="0" normalizeH="0" baseline="0" noProof="0" dirty="0" smtClean="0">
                <a:ln>
                  <a:noFill/>
                </a:ln>
                <a:solidFill>
                  <a:srgbClr val="FFFF00"/>
                </a:solidFill>
                <a:effectLst/>
                <a:uLnTx/>
                <a:uFillTx/>
                <a:latin typeface="+mn-lt"/>
                <a:ea typeface="+mn-ea"/>
                <a:cs typeface="+mn-cs"/>
              </a:rPr>
              <a:t>Colour: orange  Sound: </a:t>
            </a:r>
            <a:r>
              <a:rPr kumimoji="0" lang="en-GB" sz="2500" b="0" i="0" u="none" strike="noStrike" kern="1200" cap="none" spc="0" normalizeH="0" baseline="0" noProof="0" dirty="0" err="1" smtClean="0">
                <a:ln>
                  <a:noFill/>
                </a:ln>
                <a:solidFill>
                  <a:srgbClr val="FFFF00"/>
                </a:solidFill>
                <a:effectLst/>
                <a:uLnTx/>
                <a:uFillTx/>
                <a:latin typeface="+mn-lt"/>
                <a:ea typeface="+mn-ea"/>
                <a:cs typeface="+mn-cs"/>
              </a:rPr>
              <a:t>vam</a:t>
            </a:r>
            <a:r>
              <a:rPr kumimoji="0" lang="en-GB" sz="2500" b="0" i="0" u="none" strike="noStrike" kern="1200" cap="none" spc="0" normalizeH="0" baseline="0" noProof="0" dirty="0" smtClean="0">
                <a:ln>
                  <a:noFill/>
                </a:ln>
                <a:solidFill>
                  <a:srgbClr val="FFFF00"/>
                </a:solidFill>
                <a:effectLst/>
                <a:uLnTx/>
                <a:uFillTx/>
                <a:latin typeface="+mn-lt"/>
                <a:ea typeface="+mn-ea"/>
                <a:cs typeface="+mn-cs"/>
              </a:rPr>
              <a:t>  Petals: six</a:t>
            </a:r>
          </a:p>
          <a:p>
            <a:pPr marL="285750" marR="0" lvl="0" indent="-285750" algn="l" defTabSz="457200" rtl="0" eaLnBrk="1" fontAlgn="auto" latinLnBrk="0" hangingPunct="1">
              <a:lnSpc>
                <a:spcPct val="100000"/>
              </a:lnSpc>
              <a:spcBef>
                <a:spcPts val="0"/>
              </a:spcBef>
              <a:spcAft>
                <a:spcPts val="1000"/>
              </a:spcAft>
              <a:buClr>
                <a:schemeClr val="tx1"/>
              </a:buClr>
              <a:buSzPct val="100000"/>
              <a:buFont typeface="Arial"/>
              <a:buChar char="•"/>
              <a:tabLst/>
              <a:defRPr/>
            </a:pPr>
            <a:r>
              <a:rPr kumimoji="0" lang="en-GB" sz="2500" b="0" i="0" u="none" strike="noStrike" kern="1200" cap="none" spc="0" normalizeH="0" baseline="0" noProof="0" dirty="0" smtClean="0">
                <a:ln>
                  <a:noFill/>
                </a:ln>
                <a:solidFill>
                  <a:srgbClr val="FFFF00"/>
                </a:solidFill>
                <a:effectLst/>
                <a:uLnTx/>
                <a:uFillTx/>
                <a:latin typeface="+mn-lt"/>
                <a:ea typeface="+mn-ea"/>
                <a:cs typeface="+mn-cs"/>
              </a:rPr>
              <a:t> </a:t>
            </a:r>
            <a:r>
              <a:rPr kumimoji="0" lang="en-GB" sz="2500" b="0" i="0" u="none" strike="noStrike" kern="1200" cap="none" spc="0" normalizeH="0" baseline="0" noProof="0" dirty="0" err="1" smtClean="0">
                <a:ln>
                  <a:noFill/>
                </a:ln>
                <a:solidFill>
                  <a:srgbClr val="FFFF00"/>
                </a:solidFill>
                <a:effectLst/>
                <a:uLnTx/>
                <a:uFillTx/>
                <a:latin typeface="+mn-lt"/>
                <a:ea typeface="+mn-ea"/>
                <a:cs typeface="+mn-cs"/>
              </a:rPr>
              <a:t>Dysfunct</a:t>
            </a:r>
            <a:r>
              <a:rPr kumimoji="0" lang="en-GB" sz="2500" b="0" i="0" u="none" strike="noStrike" kern="1200" cap="none" spc="0" normalizeH="0" baseline="0" noProof="0" dirty="0" smtClean="0">
                <a:ln>
                  <a:noFill/>
                </a:ln>
                <a:solidFill>
                  <a:srgbClr val="FFFF00"/>
                </a:solidFill>
                <a:effectLst/>
                <a:uLnTx/>
                <a:uFillTx/>
                <a:latin typeface="+mn-lt"/>
                <a:ea typeface="+mn-ea"/>
                <a:cs typeface="+mn-cs"/>
              </a:rPr>
              <a:t>: </a:t>
            </a:r>
            <a:r>
              <a:rPr kumimoji="0" lang="en-GB" sz="2500" b="0" i="0" u="none" strike="noStrike" kern="1200" cap="none" spc="0" normalizeH="0" baseline="0" noProof="0" dirty="0" err="1" smtClean="0">
                <a:ln>
                  <a:noFill/>
                </a:ln>
                <a:solidFill>
                  <a:srgbClr val="FFFF00"/>
                </a:solidFill>
                <a:effectLst/>
                <a:uLnTx/>
                <a:uFillTx/>
                <a:latin typeface="+mn-lt"/>
                <a:ea typeface="+mn-ea"/>
                <a:cs typeface="+mn-cs"/>
              </a:rPr>
              <a:t>Gyno</a:t>
            </a:r>
            <a:r>
              <a:rPr kumimoji="0" lang="en-GB" sz="2500" b="0" i="0" u="none" strike="noStrike" kern="1200" cap="none" spc="0" normalizeH="0" baseline="0" noProof="0" dirty="0" smtClean="0">
                <a:ln>
                  <a:noFill/>
                </a:ln>
                <a:solidFill>
                  <a:srgbClr val="FFFF00"/>
                </a:solidFill>
                <a:effectLst/>
                <a:uLnTx/>
                <a:uFillTx/>
                <a:latin typeface="+mn-lt"/>
                <a:ea typeface="+mn-ea"/>
                <a:cs typeface="+mn-cs"/>
              </a:rPr>
              <a:t> problems pelvic back pain sexual ailments. Urinary and prostate issues.</a:t>
            </a:r>
          </a:p>
        </p:txBody>
      </p:sp>
      <p:pic>
        <p:nvPicPr>
          <p:cNvPr id="4" name="Picture 3" descr="C:\Users\SURENDRA\Desktop\AURA VAASTU\AURA-VASTU8-7-17\Chakras\2.jpg"/>
          <p:cNvPicPr>
            <a:picLocks noChangeAspect="1" noChangeArrowheads="1"/>
          </p:cNvPicPr>
          <p:nvPr/>
        </p:nvPicPr>
        <p:blipFill>
          <a:blip r:embed="rId2"/>
          <a:srcRect/>
          <a:stretch>
            <a:fillRect/>
          </a:stretch>
        </p:blipFill>
        <p:spPr bwMode="auto">
          <a:xfrm>
            <a:off x="160625" y="1121212"/>
            <a:ext cx="4808985" cy="3423893"/>
          </a:xfrm>
          <a:prstGeom prst="rect">
            <a:avLst/>
          </a:prstGeom>
          <a:noFill/>
        </p:spPr>
      </p:pic>
      <p:sp>
        <p:nvSpPr>
          <p:cNvPr id="6" name="Rectangle 5"/>
          <p:cNvSpPr/>
          <p:nvPr/>
        </p:nvSpPr>
        <p:spPr>
          <a:xfrm>
            <a:off x="214673" y="4726292"/>
            <a:ext cx="11726316" cy="2015936"/>
          </a:xfrm>
          <a:prstGeom prst="rect">
            <a:avLst/>
          </a:prstGeom>
        </p:spPr>
        <p:txBody>
          <a:bodyPr wrap="square">
            <a:spAutoFit/>
          </a:bodyPr>
          <a:lstStyle/>
          <a:p>
            <a:pPr algn="just">
              <a:spcAft>
                <a:spcPts val="600"/>
              </a:spcAft>
            </a:pPr>
            <a:r>
              <a:rPr lang="en-US" sz="2000" dirty="0" smtClean="0">
                <a:solidFill>
                  <a:srgbClr val="92D050"/>
                </a:solidFill>
              </a:rPr>
              <a:t>Navel/ Orange (</a:t>
            </a:r>
            <a:r>
              <a:rPr lang="en-US" sz="2000" dirty="0" err="1" smtClean="0">
                <a:solidFill>
                  <a:srgbClr val="92D050"/>
                </a:solidFill>
              </a:rPr>
              <a:t>Svadistana</a:t>
            </a:r>
            <a:r>
              <a:rPr lang="en-US" sz="2000" dirty="0" smtClean="0">
                <a:solidFill>
                  <a:srgbClr val="92D050"/>
                </a:solidFill>
              </a:rPr>
              <a:t>) Pancreas:-</a:t>
            </a:r>
          </a:p>
          <a:p>
            <a:pPr algn="just"/>
            <a:r>
              <a:rPr lang="en-US" sz="2000" dirty="0" smtClean="0">
                <a:solidFill>
                  <a:srgbClr val="92D050"/>
                </a:solidFill>
              </a:rPr>
              <a:t>Regulates the glucose (sugar) levels and metabolism. Stable sugar levels provide consistent energy for cells. </a:t>
            </a:r>
            <a:r>
              <a:rPr lang="en-US" sz="2000" dirty="0" err="1" smtClean="0">
                <a:solidFill>
                  <a:srgbClr val="92D050"/>
                </a:solidFill>
              </a:rPr>
              <a:t>Overactivity</a:t>
            </a:r>
            <a:r>
              <a:rPr lang="en-US" sz="2000" dirty="0" smtClean="0">
                <a:solidFill>
                  <a:srgbClr val="92D050"/>
                </a:solidFill>
              </a:rPr>
              <a:t> causes high glucose levels, </a:t>
            </a:r>
            <a:r>
              <a:rPr lang="en-US" sz="2000" dirty="0" err="1" smtClean="0">
                <a:solidFill>
                  <a:srgbClr val="92D050"/>
                </a:solidFill>
              </a:rPr>
              <a:t>underactivity</a:t>
            </a:r>
            <a:r>
              <a:rPr lang="en-US" sz="2000" dirty="0" smtClean="0">
                <a:solidFill>
                  <a:srgbClr val="92D050"/>
                </a:solidFill>
              </a:rPr>
              <a:t> causes low glucose levels. Digestive health troubles such as diarrhea and constipation may occur/ Emotional. Relationships. </a:t>
            </a:r>
          </a:p>
          <a:p>
            <a:pPr algn="just"/>
            <a:endParaRPr lang="en-US" sz="2000" dirty="0" smtClean="0"/>
          </a:p>
          <a:p>
            <a:pPr algn="just"/>
            <a:endParaRPr lang="en-US" sz="2000" dirty="0"/>
          </a:p>
        </p:txBody>
      </p:sp>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295659"/>
            <a:ext cx="11277600" cy="1143000"/>
          </a:xfrm>
          <a:prstGeom prst="rect">
            <a:avLst/>
          </a:prstGeom>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sz="3200" b="0" i="0" u="none" strike="noStrike" kern="1200" cap="all" spc="0" normalizeH="0" baseline="0" noProof="0" dirty="0" smtClean="0">
                <a:ln w="3175" cmpd="sng">
                  <a:noFill/>
                </a:ln>
                <a:solidFill>
                  <a:srgbClr val="FFFF00"/>
                </a:solidFill>
                <a:effectLst/>
                <a:uLnTx/>
                <a:uFillTx/>
                <a:latin typeface="+mj-lt"/>
                <a:ea typeface="+mj-ea"/>
                <a:cs typeface="+mj-cs"/>
              </a:rPr>
              <a:t>solar plexus- </a:t>
            </a:r>
            <a:r>
              <a:rPr kumimoji="0" lang="en-GB" sz="3200" b="0" i="0" u="none" strike="noStrike" kern="1200" cap="all" spc="0" normalizeH="0" baseline="0" noProof="0" dirty="0" err="1" smtClean="0">
                <a:ln w="3175" cmpd="sng">
                  <a:noFill/>
                </a:ln>
                <a:solidFill>
                  <a:srgbClr val="FFFF00"/>
                </a:solidFill>
                <a:effectLst/>
                <a:uLnTx/>
                <a:uFillTx/>
                <a:latin typeface="+mj-lt"/>
                <a:ea typeface="+mj-ea"/>
                <a:cs typeface="+mj-cs"/>
              </a:rPr>
              <a:t>manipura</a:t>
            </a:r>
            <a:r>
              <a:rPr kumimoji="0" lang="en-GB" sz="3200" b="0" i="0" u="none" strike="noStrike" kern="1200" cap="all" spc="0" normalizeH="0" baseline="0" noProof="0" dirty="0" smtClean="0">
                <a:ln w="3175" cmpd="sng">
                  <a:noFill/>
                </a:ln>
                <a:solidFill>
                  <a:srgbClr val="FFFF00"/>
                </a:solidFill>
                <a:effectLst/>
                <a:uLnTx/>
                <a:uFillTx/>
                <a:latin typeface="+mj-lt"/>
                <a:ea typeface="+mj-ea"/>
                <a:cs typeface="+mj-cs"/>
              </a:rPr>
              <a:t>, GATEWAY OF SUN</a:t>
            </a:r>
          </a:p>
        </p:txBody>
      </p:sp>
      <p:sp>
        <p:nvSpPr>
          <p:cNvPr id="3" name="Rectangle 3"/>
          <p:cNvSpPr txBox="1">
            <a:spLocks noChangeArrowheads="1"/>
          </p:cNvSpPr>
          <p:nvPr/>
        </p:nvSpPr>
        <p:spPr>
          <a:xfrm>
            <a:off x="5523186" y="1221828"/>
            <a:ext cx="6668814" cy="3760075"/>
          </a:xfrm>
          <a:prstGeom prst="rect">
            <a:avLst/>
          </a:prstGeom>
        </p:spPr>
        <p:txBody>
          <a:bodyPr/>
          <a:lstStyle/>
          <a:p>
            <a:pPr marL="285750" marR="0" lvl="0" indent="-285750" algn="l" defTabSz="457200" rtl="0" eaLnBrk="1" fontAlgn="auto" latinLnBrk="0" hangingPunct="1">
              <a:lnSpc>
                <a:spcPct val="100000"/>
              </a:lnSpc>
              <a:spcBef>
                <a:spcPts val="0"/>
              </a:spcBef>
              <a:spcAft>
                <a:spcPts val="1000"/>
              </a:spcAft>
              <a:buClr>
                <a:schemeClr val="tx1"/>
              </a:buClr>
              <a:buSzPct val="100000"/>
              <a:buFont typeface="Arial"/>
              <a:buChar char="•"/>
              <a:tabLst/>
              <a:defRPr/>
            </a:pPr>
            <a:r>
              <a:rPr kumimoji="0" lang="en-GB" sz="2500" b="0" i="0" u="none" strike="noStrike" kern="1200" cap="none" spc="0" normalizeH="0" baseline="0" noProof="0" dirty="0" smtClean="0">
                <a:ln>
                  <a:noFill/>
                </a:ln>
                <a:solidFill>
                  <a:srgbClr val="FFFF00"/>
                </a:solidFill>
                <a:effectLst/>
                <a:uLnTx/>
                <a:uFillTx/>
                <a:latin typeface="+mn-lt"/>
                <a:ea typeface="+mn-ea"/>
                <a:cs typeface="+mn-cs"/>
              </a:rPr>
              <a:t>Element: fire</a:t>
            </a:r>
          </a:p>
          <a:p>
            <a:pPr marL="285750" marR="0" lvl="0" indent="-285750" algn="l" defTabSz="457200" rtl="0" eaLnBrk="1" fontAlgn="auto" latinLnBrk="0" hangingPunct="1">
              <a:lnSpc>
                <a:spcPct val="100000"/>
              </a:lnSpc>
              <a:spcBef>
                <a:spcPts val="0"/>
              </a:spcBef>
              <a:spcAft>
                <a:spcPts val="1000"/>
              </a:spcAft>
              <a:buClr>
                <a:schemeClr val="tx1"/>
              </a:buClr>
              <a:buSzPct val="100000"/>
              <a:buFont typeface="Arial"/>
              <a:buChar char="•"/>
              <a:tabLst/>
              <a:defRPr/>
            </a:pPr>
            <a:r>
              <a:rPr kumimoji="0" lang="en-GB" sz="2500" b="0" i="0" u="none" strike="noStrike" kern="1200" cap="none" spc="0" normalizeH="0" baseline="0" noProof="0" dirty="0" smtClean="0">
                <a:ln>
                  <a:noFill/>
                </a:ln>
                <a:solidFill>
                  <a:srgbClr val="FFFF00"/>
                </a:solidFill>
                <a:effectLst/>
                <a:uLnTx/>
                <a:uFillTx/>
                <a:latin typeface="+mn-lt"/>
                <a:ea typeface="+mn-ea"/>
                <a:cs typeface="+mn-cs"/>
              </a:rPr>
              <a:t>Location: twelfth thoracic and first lumbar </a:t>
            </a:r>
          </a:p>
          <a:p>
            <a:pPr marL="285750" marR="0" lvl="0" indent="-285750" algn="l" defTabSz="457200" rtl="0" eaLnBrk="1" fontAlgn="auto" latinLnBrk="0" hangingPunct="1">
              <a:lnSpc>
                <a:spcPct val="100000"/>
              </a:lnSpc>
              <a:spcBef>
                <a:spcPts val="0"/>
              </a:spcBef>
              <a:spcAft>
                <a:spcPts val="1000"/>
              </a:spcAft>
              <a:buClr>
                <a:schemeClr val="tx1"/>
              </a:buClr>
              <a:buSzPct val="100000"/>
              <a:buFont typeface="Arial"/>
              <a:buChar char="•"/>
              <a:tabLst/>
              <a:defRPr/>
            </a:pPr>
            <a:r>
              <a:rPr kumimoji="0" lang="en-GB" sz="2500" b="0" i="0" u="none" strike="noStrike" kern="1200" cap="none" spc="0" normalizeH="0" baseline="0" noProof="0" dirty="0" smtClean="0">
                <a:ln>
                  <a:noFill/>
                </a:ln>
                <a:solidFill>
                  <a:srgbClr val="FFFF00"/>
                </a:solidFill>
                <a:effectLst/>
                <a:uLnTx/>
                <a:uFillTx/>
                <a:latin typeface="+mn-lt"/>
                <a:ea typeface="+mn-ea"/>
                <a:cs typeface="+mn-cs"/>
              </a:rPr>
              <a:t>Function: will, power, digestion</a:t>
            </a:r>
          </a:p>
          <a:p>
            <a:pPr marL="285750" marR="0" lvl="0" indent="-285750" algn="l" defTabSz="457200" rtl="0" eaLnBrk="1" fontAlgn="auto" latinLnBrk="0" hangingPunct="1">
              <a:lnSpc>
                <a:spcPct val="100000"/>
              </a:lnSpc>
              <a:spcBef>
                <a:spcPts val="0"/>
              </a:spcBef>
              <a:spcAft>
                <a:spcPts val="1000"/>
              </a:spcAft>
              <a:buClr>
                <a:schemeClr val="tx1"/>
              </a:buClr>
              <a:buSzPct val="100000"/>
              <a:buFont typeface="Arial"/>
              <a:buChar char="•"/>
              <a:tabLst/>
              <a:defRPr/>
            </a:pPr>
            <a:r>
              <a:rPr kumimoji="0" lang="en-GB" sz="2500" b="0" i="0" u="none" strike="noStrike" kern="1200" cap="none" spc="0" normalizeH="0" baseline="0" noProof="0" dirty="0" smtClean="0">
                <a:ln>
                  <a:noFill/>
                </a:ln>
                <a:solidFill>
                  <a:srgbClr val="FFFF00"/>
                </a:solidFill>
                <a:effectLst/>
                <a:uLnTx/>
                <a:uFillTx/>
                <a:latin typeface="+mn-lt"/>
                <a:ea typeface="+mn-ea"/>
                <a:cs typeface="+mn-cs"/>
              </a:rPr>
              <a:t>Glands: isles of l in pancreas</a:t>
            </a:r>
          </a:p>
          <a:p>
            <a:pPr marL="285750" marR="0" lvl="0" indent="-285750" algn="l" defTabSz="457200" rtl="0" eaLnBrk="1" fontAlgn="auto" latinLnBrk="0" hangingPunct="1">
              <a:lnSpc>
                <a:spcPct val="100000"/>
              </a:lnSpc>
              <a:spcBef>
                <a:spcPts val="0"/>
              </a:spcBef>
              <a:spcAft>
                <a:spcPts val="1000"/>
              </a:spcAft>
              <a:buClr>
                <a:schemeClr val="tx1"/>
              </a:buClr>
              <a:buSzPct val="100000"/>
              <a:buFont typeface="Arial"/>
              <a:buChar char="•"/>
              <a:tabLst/>
              <a:defRPr/>
            </a:pPr>
            <a:r>
              <a:rPr kumimoji="0" lang="en-GB" sz="2500" b="0" i="0" u="none" strike="noStrike" kern="1200" cap="none" spc="0" normalizeH="0" baseline="0" noProof="0" dirty="0" smtClean="0">
                <a:ln>
                  <a:noFill/>
                </a:ln>
                <a:solidFill>
                  <a:srgbClr val="FFFF00"/>
                </a:solidFill>
                <a:effectLst/>
                <a:uLnTx/>
                <a:uFillTx/>
                <a:latin typeface="+mn-lt"/>
                <a:ea typeface="+mn-ea"/>
                <a:cs typeface="+mn-cs"/>
              </a:rPr>
              <a:t>Colour: yellow     Sound: ram     Petals: ten</a:t>
            </a:r>
          </a:p>
          <a:p>
            <a:pPr marL="285750" marR="0" lvl="0" indent="-285750" algn="l" defTabSz="457200" rtl="0" eaLnBrk="1" fontAlgn="auto" latinLnBrk="0" hangingPunct="1">
              <a:lnSpc>
                <a:spcPct val="100000"/>
              </a:lnSpc>
              <a:spcBef>
                <a:spcPts val="0"/>
              </a:spcBef>
              <a:spcAft>
                <a:spcPts val="1000"/>
              </a:spcAft>
              <a:buClr>
                <a:schemeClr val="tx1"/>
              </a:buClr>
              <a:buSzPct val="100000"/>
              <a:buFont typeface="Arial"/>
              <a:buChar char="•"/>
              <a:tabLst/>
              <a:defRPr/>
            </a:pPr>
            <a:r>
              <a:rPr kumimoji="0" lang="en-GB" sz="2500" b="0" i="0" u="none" strike="noStrike" kern="1200" cap="none" spc="0" normalizeH="0" baseline="0" noProof="0" dirty="0" err="1" smtClean="0">
                <a:ln>
                  <a:noFill/>
                </a:ln>
                <a:solidFill>
                  <a:srgbClr val="FFFF00"/>
                </a:solidFill>
                <a:effectLst/>
                <a:uLnTx/>
                <a:uFillTx/>
                <a:latin typeface="+mn-lt"/>
                <a:ea typeface="+mn-ea"/>
                <a:cs typeface="+mn-cs"/>
              </a:rPr>
              <a:t>Dysfunct</a:t>
            </a:r>
            <a:r>
              <a:rPr kumimoji="0" lang="en-GB" sz="2500" b="0" i="0" u="none" strike="noStrike" kern="1200" cap="none" spc="0" normalizeH="0" baseline="0" noProof="0" dirty="0" smtClean="0">
                <a:ln>
                  <a:noFill/>
                </a:ln>
                <a:solidFill>
                  <a:srgbClr val="FFFF00"/>
                </a:solidFill>
                <a:effectLst/>
                <a:uLnTx/>
                <a:uFillTx/>
                <a:latin typeface="+mn-lt"/>
                <a:ea typeface="+mn-ea"/>
                <a:cs typeface="+mn-cs"/>
              </a:rPr>
              <a:t>: Arthritis, intestinal, digestive problems ,ulcers gastric or duodenal;  liver, pancreas or kidney, even diabetes and hepatitis </a:t>
            </a:r>
          </a:p>
          <a:p>
            <a:pPr marL="285750" marR="0" lvl="0" indent="-285750" algn="l" defTabSz="457200" rtl="0" eaLnBrk="1" fontAlgn="auto" latinLnBrk="0" hangingPunct="1">
              <a:lnSpc>
                <a:spcPct val="100000"/>
              </a:lnSpc>
              <a:spcBef>
                <a:spcPts val="0"/>
              </a:spcBef>
              <a:spcAft>
                <a:spcPts val="1000"/>
              </a:spcAft>
              <a:buClr>
                <a:schemeClr val="tx1"/>
              </a:buClr>
              <a:buSzPct val="100000"/>
              <a:buFont typeface="Arial"/>
              <a:buChar char="•"/>
              <a:tabLst/>
              <a:defRPr/>
            </a:pPr>
            <a:endParaRPr kumimoji="0" lang="en-GB" sz="2500" b="0" i="0" u="none" strike="noStrike" kern="1200" cap="none" spc="0" normalizeH="0" baseline="0" noProof="0" dirty="0" smtClean="0">
              <a:ln>
                <a:noFill/>
              </a:ln>
              <a:solidFill>
                <a:srgbClr val="FFFF00"/>
              </a:solidFill>
              <a:effectLst/>
              <a:uLnTx/>
              <a:uFillTx/>
              <a:latin typeface="+mn-lt"/>
              <a:ea typeface="+mn-ea"/>
              <a:cs typeface="+mn-cs"/>
            </a:endParaRPr>
          </a:p>
        </p:txBody>
      </p:sp>
      <p:pic>
        <p:nvPicPr>
          <p:cNvPr id="4" name="Picture 2" descr="C:\Users\SURENDRA\Desktop\AURA VAASTU\AURA-VASTU8-7-17\Chakras\3.jpg"/>
          <p:cNvPicPr>
            <a:picLocks noChangeAspect="1" noChangeArrowheads="1"/>
          </p:cNvPicPr>
          <p:nvPr/>
        </p:nvPicPr>
        <p:blipFill>
          <a:blip r:embed="rId2"/>
          <a:srcRect/>
          <a:stretch>
            <a:fillRect/>
          </a:stretch>
        </p:blipFill>
        <p:spPr bwMode="auto">
          <a:xfrm>
            <a:off x="1545020" y="1281466"/>
            <a:ext cx="3762703" cy="3730436"/>
          </a:xfrm>
          <a:prstGeom prst="rect">
            <a:avLst/>
          </a:prstGeom>
          <a:noFill/>
        </p:spPr>
      </p:pic>
      <p:sp>
        <p:nvSpPr>
          <p:cNvPr id="5" name="Rectangle 4"/>
          <p:cNvSpPr/>
          <p:nvPr/>
        </p:nvSpPr>
        <p:spPr>
          <a:xfrm>
            <a:off x="210365" y="5325382"/>
            <a:ext cx="11311075" cy="1400383"/>
          </a:xfrm>
          <a:prstGeom prst="rect">
            <a:avLst/>
          </a:prstGeom>
        </p:spPr>
        <p:txBody>
          <a:bodyPr wrap="square">
            <a:spAutoFit/>
          </a:bodyPr>
          <a:lstStyle/>
          <a:p>
            <a:pPr algn="just">
              <a:spcAft>
                <a:spcPts val="600"/>
              </a:spcAft>
            </a:pPr>
            <a:r>
              <a:rPr lang="en-US" sz="2000" dirty="0" smtClean="0">
                <a:solidFill>
                  <a:srgbClr val="92D050"/>
                </a:solidFill>
                <a:latin typeface="Arial" pitchFamily="34" charset="0"/>
                <a:cs typeface="Arial" pitchFamily="34" charset="0"/>
              </a:rPr>
              <a:t>Solar Plexus/ Yellow (</a:t>
            </a:r>
            <a:r>
              <a:rPr lang="en-US" sz="2000" dirty="0" err="1" smtClean="0">
                <a:solidFill>
                  <a:srgbClr val="92D050"/>
                </a:solidFill>
                <a:latin typeface="Arial" pitchFamily="34" charset="0"/>
                <a:cs typeface="Arial" pitchFamily="34" charset="0"/>
              </a:rPr>
              <a:t>Manipura</a:t>
            </a:r>
            <a:r>
              <a:rPr lang="en-US" sz="2000" dirty="0" smtClean="0">
                <a:solidFill>
                  <a:srgbClr val="92D050"/>
                </a:solidFill>
                <a:latin typeface="Arial" pitchFamily="34" charset="0"/>
                <a:cs typeface="Arial" pitchFamily="34" charset="0"/>
              </a:rPr>
              <a:t>) Adrenals:- </a:t>
            </a:r>
          </a:p>
          <a:p>
            <a:pPr algn="just"/>
            <a:r>
              <a:rPr lang="en-US" sz="2000" dirty="0" err="1" smtClean="0">
                <a:solidFill>
                  <a:srgbClr val="92D050"/>
                </a:solidFill>
                <a:latin typeface="Arial" pitchFamily="34" charset="0"/>
                <a:cs typeface="Arial" pitchFamily="34" charset="0"/>
              </a:rPr>
              <a:t>Overactivity</a:t>
            </a:r>
            <a:r>
              <a:rPr lang="en-US" sz="2000" dirty="0" smtClean="0">
                <a:solidFill>
                  <a:srgbClr val="92D050"/>
                </a:solidFill>
                <a:latin typeface="Arial" pitchFamily="34" charset="0"/>
                <a:cs typeface="Arial" pitchFamily="34" charset="0"/>
              </a:rPr>
              <a:t> causes hypertension whereas </a:t>
            </a:r>
            <a:r>
              <a:rPr lang="en-US" sz="2000" dirty="0" err="1" smtClean="0">
                <a:solidFill>
                  <a:srgbClr val="92D050"/>
                </a:solidFill>
                <a:latin typeface="Arial" pitchFamily="34" charset="0"/>
                <a:cs typeface="Arial" pitchFamily="34" charset="0"/>
              </a:rPr>
              <a:t>underactivity</a:t>
            </a:r>
            <a:r>
              <a:rPr lang="en-US" sz="2000" dirty="0" smtClean="0">
                <a:solidFill>
                  <a:srgbClr val="92D050"/>
                </a:solidFill>
                <a:latin typeface="Arial" pitchFamily="34" charset="0"/>
                <a:cs typeface="Arial" pitchFamily="34" charset="0"/>
              </a:rPr>
              <a:t> leads to lethargy; affects digestive and urinary systems./ Reflects the true self, represents how a person projects oneself in front of the world.</a:t>
            </a:r>
            <a:endParaRPr lang="en-US" sz="2000" dirty="0">
              <a:solidFill>
                <a:srgbClr val="92D050"/>
              </a:solidFill>
              <a:latin typeface="Arial" pitchFamily="34" charset="0"/>
              <a:cs typeface="Arial" pitchFamily="34" charset="0"/>
            </a:endParaRPr>
          </a:p>
        </p:txBody>
      </p:sp>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36634" y="327190"/>
            <a:ext cx="10752083" cy="1143000"/>
          </a:xfrm>
          <a:prstGeom prst="rect">
            <a:avLst/>
          </a:prstGeom>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sz="3200" b="0" i="0" u="none" strike="noStrike" kern="1200" cap="all" spc="0" normalizeH="0" baseline="0" noProof="0" dirty="0" smtClean="0">
                <a:ln w="3175" cmpd="sng">
                  <a:noFill/>
                </a:ln>
                <a:solidFill>
                  <a:srgbClr val="00FF00"/>
                </a:solidFill>
                <a:effectLst/>
                <a:uLnTx/>
                <a:uFillTx/>
                <a:latin typeface="+mj-lt"/>
                <a:ea typeface="+mj-ea"/>
                <a:cs typeface="+mj-cs"/>
              </a:rPr>
              <a:t>heart chakra- </a:t>
            </a:r>
            <a:r>
              <a:rPr kumimoji="0" lang="en-GB" sz="3200" b="0" i="0" u="none" strike="noStrike" kern="1200" cap="all" spc="0" normalizeH="0" baseline="0" noProof="0" dirty="0" err="1" smtClean="0">
                <a:ln w="3175" cmpd="sng">
                  <a:noFill/>
                </a:ln>
                <a:solidFill>
                  <a:srgbClr val="00FF00"/>
                </a:solidFill>
                <a:effectLst/>
                <a:uLnTx/>
                <a:uFillTx/>
                <a:latin typeface="+mj-lt"/>
                <a:ea typeface="+mj-ea"/>
                <a:cs typeface="+mj-cs"/>
              </a:rPr>
              <a:t>anahata</a:t>
            </a:r>
            <a:r>
              <a:rPr kumimoji="0" lang="en-GB" sz="3200" b="0" i="0" u="none" strike="noStrike" kern="1200" cap="all" spc="0" normalizeH="0" baseline="0" noProof="0" dirty="0" smtClean="0">
                <a:ln w="3175" cmpd="sng">
                  <a:noFill/>
                </a:ln>
                <a:solidFill>
                  <a:srgbClr val="00FF00"/>
                </a:solidFill>
                <a:effectLst/>
                <a:uLnTx/>
                <a:uFillTx/>
                <a:latin typeface="+mj-lt"/>
                <a:ea typeface="+mj-ea"/>
                <a:cs typeface="+mj-cs"/>
              </a:rPr>
              <a:t>, GATEWAY</a:t>
            </a:r>
            <a:r>
              <a:rPr kumimoji="0" lang="en-GB" sz="3200" b="0" i="0" u="none" strike="noStrike" kern="1200" cap="all" spc="0" normalizeH="0" noProof="0" dirty="0" smtClean="0">
                <a:ln w="3175" cmpd="sng">
                  <a:noFill/>
                </a:ln>
                <a:solidFill>
                  <a:srgbClr val="00FF00"/>
                </a:solidFill>
                <a:effectLst/>
                <a:uLnTx/>
                <a:uFillTx/>
                <a:latin typeface="+mj-lt"/>
                <a:ea typeface="+mj-ea"/>
                <a:cs typeface="+mj-cs"/>
              </a:rPr>
              <a:t> OF WIND</a:t>
            </a:r>
            <a:endParaRPr kumimoji="0" lang="en-GB" sz="3200" b="0" i="0" u="none" strike="noStrike" kern="1200" cap="all" spc="0" normalizeH="0" baseline="0" noProof="0" dirty="0" smtClean="0">
              <a:ln w="3175" cmpd="sng">
                <a:noFill/>
              </a:ln>
              <a:solidFill>
                <a:srgbClr val="00FF00"/>
              </a:solidFill>
              <a:effectLst/>
              <a:uLnTx/>
              <a:uFillTx/>
              <a:latin typeface="+mj-lt"/>
              <a:ea typeface="+mj-ea"/>
              <a:cs typeface="+mj-cs"/>
            </a:endParaRPr>
          </a:p>
        </p:txBody>
      </p:sp>
      <p:sp>
        <p:nvSpPr>
          <p:cNvPr id="3" name="Rectangle 3"/>
          <p:cNvSpPr txBox="1">
            <a:spLocks noChangeArrowheads="1"/>
          </p:cNvSpPr>
          <p:nvPr/>
        </p:nvSpPr>
        <p:spPr>
          <a:xfrm>
            <a:off x="5081751" y="1156138"/>
            <a:ext cx="6973614" cy="3687763"/>
          </a:xfrm>
          <a:prstGeom prst="rect">
            <a:avLst/>
          </a:prstGeom>
        </p:spPr>
        <p:txBody>
          <a:bodyPr/>
          <a:lstStyle/>
          <a:p>
            <a:pPr marL="285750" marR="0" lvl="0" indent="-285750" algn="l" defTabSz="457200" rtl="0" eaLnBrk="1" fontAlgn="auto" latinLnBrk="0" hangingPunct="1">
              <a:lnSpc>
                <a:spcPct val="100000"/>
              </a:lnSpc>
              <a:spcBef>
                <a:spcPts val="0"/>
              </a:spcBef>
              <a:spcAft>
                <a:spcPts val="1000"/>
              </a:spcAft>
              <a:buClr>
                <a:schemeClr val="tx1"/>
              </a:buClr>
              <a:buSzPct val="100000"/>
              <a:buFont typeface="Arial"/>
              <a:buChar char="•"/>
              <a:tabLst/>
              <a:defRPr/>
            </a:pPr>
            <a:r>
              <a:rPr kumimoji="0" lang="en-GB" sz="2500" b="0" i="0" u="none" strike="noStrike" kern="1200" cap="none" spc="0" normalizeH="0" baseline="0" noProof="0" dirty="0" smtClean="0">
                <a:ln>
                  <a:noFill/>
                </a:ln>
                <a:solidFill>
                  <a:srgbClr val="00FF00"/>
                </a:solidFill>
                <a:effectLst/>
                <a:uLnTx/>
                <a:uFillTx/>
                <a:latin typeface="+mn-lt"/>
                <a:ea typeface="+mn-ea"/>
                <a:cs typeface="+mn-cs"/>
              </a:rPr>
              <a:t>Element: air</a:t>
            </a:r>
          </a:p>
          <a:p>
            <a:pPr marL="285750" marR="0" lvl="0" indent="-285750" algn="l" defTabSz="457200" rtl="0" eaLnBrk="1" fontAlgn="auto" latinLnBrk="0" hangingPunct="1">
              <a:lnSpc>
                <a:spcPct val="100000"/>
              </a:lnSpc>
              <a:spcBef>
                <a:spcPts val="0"/>
              </a:spcBef>
              <a:spcAft>
                <a:spcPts val="1000"/>
              </a:spcAft>
              <a:buClr>
                <a:schemeClr val="tx1"/>
              </a:buClr>
              <a:buSzPct val="100000"/>
              <a:buFont typeface="Arial"/>
              <a:buChar char="•"/>
              <a:tabLst/>
              <a:defRPr/>
            </a:pPr>
            <a:r>
              <a:rPr kumimoji="0" lang="en-GB" sz="2500" b="0" i="0" u="none" strike="noStrike" kern="1200" cap="none" spc="0" normalizeH="0" baseline="0" noProof="0" dirty="0" smtClean="0">
                <a:ln>
                  <a:noFill/>
                </a:ln>
                <a:solidFill>
                  <a:srgbClr val="00FF00"/>
                </a:solidFill>
                <a:effectLst/>
                <a:uLnTx/>
                <a:uFillTx/>
                <a:latin typeface="+mn-lt"/>
                <a:ea typeface="+mn-ea"/>
                <a:cs typeface="+mn-cs"/>
              </a:rPr>
              <a:t>Location: fourth &amp; fifth thoracic vertebrae</a:t>
            </a:r>
          </a:p>
          <a:p>
            <a:pPr marL="285750" marR="0" lvl="0" indent="-285750" algn="l" defTabSz="457200" rtl="0" eaLnBrk="1" fontAlgn="auto" latinLnBrk="0" hangingPunct="1">
              <a:lnSpc>
                <a:spcPct val="100000"/>
              </a:lnSpc>
              <a:spcBef>
                <a:spcPts val="0"/>
              </a:spcBef>
              <a:spcAft>
                <a:spcPts val="1000"/>
              </a:spcAft>
              <a:buClr>
                <a:schemeClr val="tx1"/>
              </a:buClr>
              <a:buSzPct val="100000"/>
              <a:buFont typeface="Arial"/>
              <a:buChar char="•"/>
              <a:tabLst/>
              <a:defRPr/>
            </a:pPr>
            <a:r>
              <a:rPr kumimoji="0" lang="en-GB" sz="2500" b="0" i="0" u="none" strike="noStrike" kern="1200" cap="none" spc="0" normalizeH="0" baseline="0" noProof="0" dirty="0" smtClean="0">
                <a:ln>
                  <a:noFill/>
                </a:ln>
                <a:solidFill>
                  <a:srgbClr val="00FF00"/>
                </a:solidFill>
                <a:effectLst/>
                <a:uLnTx/>
                <a:uFillTx/>
                <a:latin typeface="+mn-lt"/>
                <a:ea typeface="+mn-ea"/>
                <a:cs typeface="+mn-cs"/>
              </a:rPr>
              <a:t>Function: love, circulation</a:t>
            </a:r>
          </a:p>
          <a:p>
            <a:pPr marL="285750" marR="0" lvl="0" indent="-285750" algn="l" defTabSz="457200" rtl="0" eaLnBrk="1" fontAlgn="auto" latinLnBrk="0" hangingPunct="1">
              <a:lnSpc>
                <a:spcPct val="100000"/>
              </a:lnSpc>
              <a:spcBef>
                <a:spcPts val="0"/>
              </a:spcBef>
              <a:spcAft>
                <a:spcPts val="1000"/>
              </a:spcAft>
              <a:buClr>
                <a:schemeClr val="tx1"/>
              </a:buClr>
              <a:buSzPct val="100000"/>
              <a:buFont typeface="Arial"/>
              <a:buChar char="•"/>
              <a:tabLst/>
              <a:defRPr/>
            </a:pPr>
            <a:r>
              <a:rPr kumimoji="0" lang="en-GB" sz="2500" b="0" i="0" u="none" strike="noStrike" kern="1200" cap="none" spc="0" normalizeH="0" baseline="0" noProof="0" dirty="0" smtClean="0">
                <a:ln>
                  <a:noFill/>
                </a:ln>
                <a:solidFill>
                  <a:srgbClr val="00FF00"/>
                </a:solidFill>
                <a:effectLst/>
                <a:uLnTx/>
                <a:uFillTx/>
                <a:latin typeface="+mn-lt"/>
                <a:ea typeface="+mn-ea"/>
                <a:cs typeface="+mn-cs"/>
              </a:rPr>
              <a:t>Glands: thymus</a:t>
            </a:r>
          </a:p>
          <a:p>
            <a:pPr marL="285750" marR="0" lvl="0" indent="-285750" algn="l" defTabSz="457200" rtl="0" eaLnBrk="1" fontAlgn="auto" latinLnBrk="0" hangingPunct="1">
              <a:lnSpc>
                <a:spcPct val="100000"/>
              </a:lnSpc>
              <a:spcBef>
                <a:spcPts val="0"/>
              </a:spcBef>
              <a:spcAft>
                <a:spcPts val="1000"/>
              </a:spcAft>
              <a:buClr>
                <a:schemeClr val="tx1"/>
              </a:buClr>
              <a:buSzPct val="100000"/>
              <a:buFont typeface="Arial"/>
              <a:buChar char="•"/>
              <a:tabLst/>
              <a:defRPr/>
            </a:pPr>
            <a:r>
              <a:rPr kumimoji="0" lang="en-GB" sz="2500" b="0" i="0" u="none" strike="noStrike" kern="1200" cap="none" spc="0" normalizeH="0" baseline="0" noProof="0" dirty="0" smtClean="0">
                <a:ln>
                  <a:noFill/>
                </a:ln>
                <a:solidFill>
                  <a:srgbClr val="00FF00"/>
                </a:solidFill>
                <a:effectLst/>
                <a:uLnTx/>
                <a:uFillTx/>
                <a:latin typeface="+mn-lt"/>
                <a:ea typeface="+mn-ea"/>
                <a:cs typeface="+mn-cs"/>
              </a:rPr>
              <a:t>Colour: green  Sound: lam  Petals: twelve</a:t>
            </a:r>
          </a:p>
          <a:p>
            <a:pPr marL="285750" marR="0" lvl="0" indent="-285750" algn="l" defTabSz="457200" rtl="0" eaLnBrk="1" fontAlgn="auto" latinLnBrk="0" hangingPunct="1">
              <a:lnSpc>
                <a:spcPct val="100000"/>
              </a:lnSpc>
              <a:spcBef>
                <a:spcPts val="0"/>
              </a:spcBef>
              <a:spcAft>
                <a:spcPts val="1000"/>
              </a:spcAft>
              <a:buClr>
                <a:schemeClr val="tx1"/>
              </a:buClr>
              <a:buSzPct val="100000"/>
              <a:buFont typeface="Arial"/>
              <a:buChar char="•"/>
              <a:tabLst/>
              <a:defRPr/>
            </a:pPr>
            <a:r>
              <a:rPr kumimoji="0" lang="en-GB" sz="2500" b="0" i="0" u="none" strike="noStrike" kern="1200" cap="none" spc="0" normalizeH="0" baseline="0" noProof="0" dirty="0" smtClean="0">
                <a:ln>
                  <a:noFill/>
                </a:ln>
                <a:solidFill>
                  <a:srgbClr val="00FF00"/>
                </a:solidFill>
                <a:effectLst/>
                <a:uLnTx/>
                <a:uFillTx/>
                <a:latin typeface="+mn-lt"/>
                <a:ea typeface="+mn-ea"/>
                <a:cs typeface="+mn-cs"/>
              </a:rPr>
              <a:t>Dysfunction: Breast and lung cancer , heart disease, asthma and allergies, pneumonia, growth problems.</a:t>
            </a:r>
          </a:p>
          <a:p>
            <a:pPr marL="285750" marR="0" lvl="0" indent="-285750" algn="l" defTabSz="457200" rtl="0" eaLnBrk="1" fontAlgn="auto" latinLnBrk="0" hangingPunct="1">
              <a:lnSpc>
                <a:spcPct val="100000"/>
              </a:lnSpc>
              <a:spcBef>
                <a:spcPts val="0"/>
              </a:spcBef>
              <a:spcAft>
                <a:spcPts val="1000"/>
              </a:spcAft>
              <a:buClr>
                <a:schemeClr val="tx1"/>
              </a:buClr>
              <a:buSzPct val="100000"/>
              <a:buFont typeface="Arial"/>
              <a:buChar char="•"/>
              <a:tabLst/>
              <a:defRPr/>
            </a:pPr>
            <a:endParaRPr kumimoji="0" lang="en-GB" sz="2500" b="0" i="0" u="none" strike="noStrike" kern="1200" cap="none" spc="0" normalizeH="0" baseline="0" noProof="0" dirty="0" smtClean="0">
              <a:ln>
                <a:noFill/>
              </a:ln>
              <a:solidFill>
                <a:srgbClr val="00FF00"/>
              </a:solidFill>
              <a:effectLst/>
              <a:uLnTx/>
              <a:uFillTx/>
              <a:latin typeface="+mn-lt"/>
              <a:ea typeface="+mn-ea"/>
              <a:cs typeface="+mn-cs"/>
            </a:endParaRPr>
          </a:p>
        </p:txBody>
      </p:sp>
      <p:pic>
        <p:nvPicPr>
          <p:cNvPr id="4" name="Picture 2" descr="C:\Users\SURENDRA\Desktop\AURA VAASTU\AURA-VASTU8-7-17\Chakras\4.jpg"/>
          <p:cNvPicPr>
            <a:picLocks noChangeAspect="1" noChangeArrowheads="1"/>
          </p:cNvPicPr>
          <p:nvPr/>
        </p:nvPicPr>
        <p:blipFill>
          <a:blip r:embed="rId2"/>
          <a:srcRect/>
          <a:stretch>
            <a:fillRect/>
          </a:stretch>
        </p:blipFill>
        <p:spPr bwMode="auto">
          <a:xfrm>
            <a:off x="84080" y="1305026"/>
            <a:ext cx="4992413" cy="3550754"/>
          </a:xfrm>
          <a:prstGeom prst="rect">
            <a:avLst/>
          </a:prstGeom>
          <a:noFill/>
        </p:spPr>
      </p:pic>
      <p:sp>
        <p:nvSpPr>
          <p:cNvPr id="5" name="Rectangle 4"/>
          <p:cNvSpPr/>
          <p:nvPr/>
        </p:nvSpPr>
        <p:spPr>
          <a:xfrm>
            <a:off x="132369" y="5115176"/>
            <a:ext cx="10571490" cy="1400383"/>
          </a:xfrm>
          <a:prstGeom prst="rect">
            <a:avLst/>
          </a:prstGeom>
        </p:spPr>
        <p:txBody>
          <a:bodyPr wrap="square">
            <a:spAutoFit/>
          </a:bodyPr>
          <a:lstStyle/>
          <a:p>
            <a:pPr algn="just">
              <a:spcAft>
                <a:spcPts val="600"/>
              </a:spcAft>
            </a:pPr>
            <a:r>
              <a:rPr lang="en-US" sz="2000" dirty="0" smtClean="0">
                <a:solidFill>
                  <a:srgbClr val="92D050"/>
                </a:solidFill>
                <a:latin typeface="Arial" pitchFamily="34" charset="0"/>
                <a:cs typeface="Arial" pitchFamily="34" charset="0"/>
              </a:rPr>
              <a:t>Heart/ Green (</a:t>
            </a:r>
            <a:r>
              <a:rPr lang="en-US" sz="2000" dirty="0" err="1" smtClean="0">
                <a:solidFill>
                  <a:srgbClr val="92D050"/>
                </a:solidFill>
                <a:latin typeface="Arial" pitchFamily="34" charset="0"/>
                <a:cs typeface="Arial" pitchFamily="34" charset="0"/>
              </a:rPr>
              <a:t>Anahata</a:t>
            </a:r>
            <a:r>
              <a:rPr lang="en-US" sz="2000" dirty="0" smtClean="0">
                <a:solidFill>
                  <a:srgbClr val="92D050"/>
                </a:solidFill>
                <a:latin typeface="Arial" pitchFamily="34" charset="0"/>
                <a:cs typeface="Arial" pitchFamily="34" charset="0"/>
              </a:rPr>
              <a:t>) Thymus:-</a:t>
            </a:r>
          </a:p>
          <a:p>
            <a:pPr algn="just"/>
            <a:r>
              <a:rPr lang="en-US" sz="2000" dirty="0" smtClean="0">
                <a:solidFill>
                  <a:srgbClr val="92D050"/>
                </a:solidFill>
                <a:latin typeface="Arial" pitchFamily="34" charset="0"/>
                <a:cs typeface="Arial" pitchFamily="34" charset="0"/>
              </a:rPr>
              <a:t>Immune system- </a:t>
            </a:r>
            <a:r>
              <a:rPr lang="en-US" sz="2000" dirty="0" err="1" smtClean="0">
                <a:solidFill>
                  <a:srgbClr val="92D050"/>
                </a:solidFill>
                <a:latin typeface="Arial" pitchFamily="34" charset="0"/>
                <a:cs typeface="Arial" pitchFamily="34" charset="0"/>
              </a:rPr>
              <a:t>overactivity</a:t>
            </a:r>
            <a:r>
              <a:rPr lang="en-US" sz="2000" dirty="0" smtClean="0">
                <a:solidFill>
                  <a:srgbClr val="92D050"/>
                </a:solidFill>
                <a:latin typeface="Arial" pitchFamily="34" charset="0"/>
                <a:cs typeface="Arial" pitchFamily="34" charset="0"/>
              </a:rPr>
              <a:t> leads to autoimmune diseases like arthritis, </a:t>
            </a:r>
            <a:r>
              <a:rPr lang="en-US" sz="2000" dirty="0" err="1" smtClean="0">
                <a:solidFill>
                  <a:srgbClr val="92D050"/>
                </a:solidFill>
                <a:latin typeface="Arial" pitchFamily="34" charset="0"/>
                <a:cs typeface="Arial" pitchFamily="34" charset="0"/>
              </a:rPr>
              <a:t>underactivity</a:t>
            </a:r>
            <a:r>
              <a:rPr lang="en-US" sz="2000" dirty="0" smtClean="0">
                <a:solidFill>
                  <a:srgbClr val="92D050"/>
                </a:solidFill>
                <a:latin typeface="Arial" pitchFamily="34" charset="0"/>
                <a:cs typeface="Arial" pitchFamily="34" charset="0"/>
              </a:rPr>
              <a:t> causes low immunity infections. Cardiac troubles like hypertension, angina/ Area responsible for feelings and emotions</a:t>
            </a:r>
            <a:endParaRPr lang="en-US" sz="2000" dirty="0">
              <a:solidFill>
                <a:srgbClr val="92D050"/>
              </a:solidFill>
              <a:latin typeface="Arial" pitchFamily="34" charset="0"/>
              <a:cs typeface="Arial" pitchFamily="34" charset="0"/>
            </a:endParaRPr>
          </a:p>
        </p:txBody>
      </p:sp>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ChangeArrowheads="1"/>
          </p:cNvSpPr>
          <p:nvPr/>
        </p:nvSpPr>
        <p:spPr bwMode="auto">
          <a:xfrm>
            <a:off x="1022230" y="133624"/>
            <a:ext cx="9154757" cy="63977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n-US" sz="2300" b="0" i="0" u="none" strike="noStrike" cap="none" normalizeH="0" baseline="0" dirty="0" smtClean="0">
                <a:ln>
                  <a:noFill/>
                </a:ln>
                <a:solidFill>
                  <a:srgbClr val="FFFF00"/>
                </a:solidFill>
                <a:effectLst/>
                <a:latin typeface="Arial" pitchFamily="34" charset="0"/>
                <a:ea typeface="Calibri" pitchFamily="34" charset="0"/>
                <a:cs typeface="Times New Roman" pitchFamily="18" charset="0"/>
              </a:rPr>
              <a:t>The pictures of Hindu gods and goddesses are shown to have halo around them which is known as aura. This is the energy aspect of our physical body which works as a protective shield around our body. In the modern times, this can be seen with the help of </a:t>
            </a:r>
            <a:r>
              <a:rPr kumimoji="0" lang="en-US" sz="2300" b="0" i="0" u="none" strike="noStrike" cap="none" normalizeH="0" baseline="0" dirty="0" err="1" smtClean="0">
                <a:ln>
                  <a:noFill/>
                </a:ln>
                <a:solidFill>
                  <a:srgbClr val="FFFF00"/>
                </a:solidFill>
                <a:effectLst/>
                <a:latin typeface="Arial" pitchFamily="34" charset="0"/>
                <a:ea typeface="Calibri" pitchFamily="34" charset="0"/>
                <a:cs typeface="Times New Roman" pitchFamily="18" charset="0"/>
              </a:rPr>
              <a:t>kirlian</a:t>
            </a:r>
            <a:r>
              <a:rPr kumimoji="0" lang="en-US" sz="2300" b="0" i="0" u="none" strike="noStrike" cap="none" normalizeH="0" baseline="0" dirty="0" smtClean="0">
                <a:ln>
                  <a:noFill/>
                </a:ln>
                <a:solidFill>
                  <a:srgbClr val="FFFF00"/>
                </a:solidFill>
                <a:effectLst/>
                <a:latin typeface="Arial" pitchFamily="34" charset="0"/>
                <a:ea typeface="Calibri" pitchFamily="34" charset="0"/>
                <a:cs typeface="Times New Roman" pitchFamily="18" charset="0"/>
              </a:rPr>
              <a:t> camera and it can be measured with the help of </a:t>
            </a:r>
            <a:r>
              <a:rPr kumimoji="0" lang="en-US" sz="2300" b="0" i="0" u="none" strike="noStrike" cap="all" normalizeH="0" baseline="0" dirty="0" smtClean="0">
                <a:ln>
                  <a:noFill/>
                </a:ln>
                <a:solidFill>
                  <a:srgbClr val="FFFF00"/>
                </a:solidFill>
                <a:effectLst/>
                <a:latin typeface="Arial" pitchFamily="34" charset="0"/>
                <a:ea typeface="Calibri" pitchFamily="34" charset="0"/>
                <a:cs typeface="Times New Roman" pitchFamily="18" charset="0"/>
              </a:rPr>
              <a:t>lecher antenna </a:t>
            </a:r>
            <a:r>
              <a:rPr kumimoji="0" lang="en-US" sz="2300" b="0" i="0" u="none" strike="noStrike" cap="none" normalizeH="0" baseline="0" dirty="0" smtClean="0">
                <a:ln>
                  <a:noFill/>
                </a:ln>
                <a:solidFill>
                  <a:srgbClr val="FFFF00"/>
                </a:solidFill>
                <a:effectLst/>
                <a:latin typeface="Arial" pitchFamily="34" charset="0"/>
                <a:ea typeface="Calibri" pitchFamily="34" charset="0"/>
                <a:cs typeface="Times New Roman" pitchFamily="18" charset="0"/>
              </a:rPr>
              <a:t>and </a:t>
            </a:r>
            <a:r>
              <a:rPr kumimoji="0" lang="en-US" sz="2300" b="0" i="0" u="none" strike="noStrike" cap="all" normalizeH="0" baseline="0" dirty="0" smtClean="0">
                <a:ln>
                  <a:noFill/>
                </a:ln>
                <a:solidFill>
                  <a:srgbClr val="FFFF00"/>
                </a:solidFill>
                <a:effectLst/>
                <a:latin typeface="Arial" pitchFamily="34" charset="0"/>
                <a:ea typeface="Calibri" pitchFamily="34" charset="0"/>
                <a:cs typeface="Times New Roman" pitchFamily="18" charset="0"/>
              </a:rPr>
              <a:t>H3 Gold</a:t>
            </a:r>
            <a:r>
              <a:rPr kumimoji="0" lang="en-US" sz="2300" b="0" i="0" u="none" strike="noStrike" cap="all" normalizeH="0" dirty="0" smtClean="0">
                <a:ln>
                  <a:noFill/>
                </a:ln>
                <a:solidFill>
                  <a:srgbClr val="FFFF00"/>
                </a:solidFill>
                <a:effectLst/>
                <a:latin typeface="Arial" pitchFamily="34" charset="0"/>
                <a:ea typeface="Calibri" pitchFamily="34" charset="0"/>
                <a:cs typeface="Times New Roman" pitchFamily="18" charset="0"/>
              </a:rPr>
              <a:t> antenna</a:t>
            </a:r>
            <a:r>
              <a:rPr kumimoji="0" lang="en-US" sz="2300" b="0" i="0" u="none" strike="noStrike" cap="none" normalizeH="0" baseline="0" dirty="0" smtClean="0">
                <a:ln>
                  <a:noFill/>
                </a:ln>
                <a:solidFill>
                  <a:srgbClr val="FFFF00"/>
                </a:solidFill>
                <a:effectLst/>
                <a:latin typeface="Arial" pitchFamily="34" charset="0"/>
                <a:ea typeface="Calibri" pitchFamily="34" charset="0"/>
                <a:cs typeface="Times New Roman" pitchFamily="18" charset="0"/>
              </a:rPr>
              <a:t>. The five elements- earth, water, air, fire and space are said to possess different </a:t>
            </a:r>
            <a:r>
              <a:rPr kumimoji="0" lang="en-US" sz="2300" b="0" i="0" u="none" strike="noStrike" cap="none" normalizeH="0" baseline="0" dirty="0" err="1" smtClean="0">
                <a:ln>
                  <a:noFill/>
                </a:ln>
                <a:solidFill>
                  <a:srgbClr val="FFFF00"/>
                </a:solidFill>
                <a:effectLst/>
                <a:latin typeface="Arial" pitchFamily="34" charset="0"/>
                <a:ea typeface="Calibri" pitchFamily="34" charset="0"/>
                <a:cs typeface="Times New Roman" pitchFamily="18" charset="0"/>
              </a:rPr>
              <a:t>colours</a:t>
            </a:r>
            <a:r>
              <a:rPr kumimoji="0" lang="en-US" sz="2300" b="0" i="0" u="none" strike="noStrike" cap="none" normalizeH="0" baseline="0" dirty="0" smtClean="0">
                <a:ln>
                  <a:noFill/>
                </a:ln>
                <a:solidFill>
                  <a:srgbClr val="FFFF00"/>
                </a:solidFill>
                <a:effectLst/>
                <a:latin typeface="Arial" pitchFamily="34" charset="0"/>
                <a:ea typeface="Calibri" pitchFamily="34" charset="0"/>
                <a:cs typeface="Times New Roman" pitchFamily="18" charset="0"/>
              </a:rPr>
              <a:t>. Earth is </a:t>
            </a:r>
            <a:r>
              <a:rPr kumimoji="0" lang="en-US" sz="2300" b="0" i="0" u="none" strike="noStrike" cap="all" normalizeH="0" dirty="0" smtClean="0">
                <a:ln>
                  <a:noFill/>
                </a:ln>
                <a:solidFill>
                  <a:srgbClr val="FFFF00"/>
                </a:solidFill>
                <a:effectLst/>
                <a:latin typeface="Arial" pitchFamily="34" charset="0"/>
                <a:ea typeface="Calibri" pitchFamily="34" charset="0"/>
                <a:cs typeface="Times New Roman" pitchFamily="18" charset="0"/>
              </a:rPr>
              <a:t>green/brown</a:t>
            </a:r>
            <a:r>
              <a:rPr kumimoji="0" lang="en-US" sz="2300" b="0" i="0" u="none" strike="noStrike" cap="none" normalizeH="0" baseline="0" dirty="0" smtClean="0">
                <a:ln>
                  <a:noFill/>
                </a:ln>
                <a:solidFill>
                  <a:srgbClr val="FFFF00"/>
                </a:solidFill>
                <a:effectLst/>
                <a:latin typeface="Arial" pitchFamily="34" charset="0"/>
                <a:ea typeface="Calibri" pitchFamily="34" charset="0"/>
                <a:cs typeface="Times New Roman" pitchFamily="18" charset="0"/>
              </a:rPr>
              <a:t>, water </a:t>
            </a:r>
            <a:r>
              <a:rPr kumimoji="0" lang="en-US" sz="2300" b="0" i="0" u="none" strike="noStrike" cap="all" normalizeH="0" dirty="0" smtClean="0">
                <a:ln>
                  <a:noFill/>
                </a:ln>
                <a:solidFill>
                  <a:srgbClr val="FFFF00"/>
                </a:solidFill>
                <a:effectLst/>
                <a:latin typeface="Arial" pitchFamily="34" charset="0"/>
                <a:ea typeface="Calibri" pitchFamily="34" charset="0"/>
                <a:cs typeface="Times New Roman" pitchFamily="18" charset="0"/>
              </a:rPr>
              <a:t>blue</a:t>
            </a:r>
            <a:r>
              <a:rPr kumimoji="0" lang="en-US" sz="2300" b="0" i="0" u="none" strike="noStrike" cap="none" normalizeH="0" baseline="0" dirty="0" smtClean="0">
                <a:ln>
                  <a:noFill/>
                </a:ln>
                <a:solidFill>
                  <a:srgbClr val="FFFF00"/>
                </a:solidFill>
                <a:effectLst/>
                <a:latin typeface="Arial" pitchFamily="34" charset="0"/>
                <a:ea typeface="Calibri" pitchFamily="34" charset="0"/>
                <a:cs typeface="Times New Roman" pitchFamily="18" charset="0"/>
              </a:rPr>
              <a:t>, fire </a:t>
            </a:r>
            <a:r>
              <a:rPr kumimoji="0" lang="en-US" sz="2300" b="0" i="0" u="none" strike="noStrike" cap="all" normalizeH="0" dirty="0" smtClean="0">
                <a:ln>
                  <a:noFill/>
                </a:ln>
                <a:solidFill>
                  <a:srgbClr val="FFFF00"/>
                </a:solidFill>
                <a:effectLst/>
                <a:latin typeface="Arial" pitchFamily="34" charset="0"/>
                <a:ea typeface="Calibri" pitchFamily="34" charset="0"/>
                <a:cs typeface="Times New Roman" pitchFamily="18" charset="0"/>
              </a:rPr>
              <a:t>red</a:t>
            </a:r>
            <a:r>
              <a:rPr kumimoji="0" lang="en-US" sz="2300" b="0" i="0" u="none" strike="noStrike" cap="none" normalizeH="0" baseline="0" dirty="0" smtClean="0">
                <a:ln>
                  <a:noFill/>
                </a:ln>
                <a:solidFill>
                  <a:srgbClr val="FFFF00"/>
                </a:solidFill>
                <a:effectLst/>
                <a:latin typeface="Arial" pitchFamily="34" charset="0"/>
                <a:ea typeface="Calibri" pitchFamily="34" charset="0"/>
                <a:cs typeface="Times New Roman" pitchFamily="18" charset="0"/>
              </a:rPr>
              <a:t> and </a:t>
            </a:r>
            <a:r>
              <a:rPr kumimoji="0" lang="en-US" sz="2300" b="0" i="0" u="none" strike="noStrike" cap="all" normalizeH="0" dirty="0" smtClean="0">
                <a:ln>
                  <a:noFill/>
                </a:ln>
                <a:solidFill>
                  <a:srgbClr val="FFFF00"/>
                </a:solidFill>
                <a:effectLst/>
                <a:latin typeface="Arial" pitchFamily="34" charset="0"/>
                <a:ea typeface="Calibri" pitchFamily="34" charset="0"/>
                <a:cs typeface="Times New Roman" pitchFamily="18" charset="0"/>
              </a:rPr>
              <a:t>yellow</a:t>
            </a:r>
            <a:r>
              <a:rPr kumimoji="0" lang="en-US" sz="2300" b="0" i="0" u="none" strike="noStrike" cap="none" normalizeH="0" baseline="0" dirty="0" smtClean="0">
                <a:ln>
                  <a:noFill/>
                </a:ln>
                <a:solidFill>
                  <a:srgbClr val="FFFF00"/>
                </a:solidFill>
                <a:effectLst/>
                <a:latin typeface="Arial" pitchFamily="34" charset="0"/>
                <a:ea typeface="Calibri" pitchFamily="34" charset="0"/>
                <a:cs typeface="Times New Roman" pitchFamily="18" charset="0"/>
              </a:rPr>
              <a:t>, air and space sky </a:t>
            </a:r>
            <a:r>
              <a:rPr kumimoji="0" lang="en-US" sz="2300" b="0" i="0" u="none" strike="noStrike" cap="all" normalizeH="0" dirty="0" smtClean="0">
                <a:ln>
                  <a:noFill/>
                </a:ln>
                <a:solidFill>
                  <a:srgbClr val="FFFF00"/>
                </a:solidFill>
                <a:effectLst/>
                <a:latin typeface="Arial" pitchFamily="34" charset="0"/>
                <a:ea typeface="Calibri" pitchFamily="34" charset="0"/>
                <a:cs typeface="Times New Roman" pitchFamily="18" charset="0"/>
              </a:rPr>
              <a:t>blue</a:t>
            </a:r>
            <a:r>
              <a:rPr kumimoji="0" lang="en-US" sz="2300" b="0" i="0" u="none" strike="noStrike" cap="none" normalizeH="0" baseline="0" dirty="0" smtClean="0">
                <a:ln>
                  <a:noFill/>
                </a:ln>
                <a:solidFill>
                  <a:srgbClr val="FFFF00"/>
                </a:solidFill>
                <a:effectLst/>
                <a:latin typeface="Arial" pitchFamily="34" charset="0"/>
                <a:ea typeface="Calibri" pitchFamily="34" charset="0"/>
                <a:cs typeface="Times New Roman" pitchFamily="18" charset="0"/>
              </a:rPr>
              <a:t>. All these </a:t>
            </a:r>
            <a:r>
              <a:rPr kumimoji="0" lang="en-US" sz="2300" b="0" i="0" u="none" strike="noStrike" cap="none" normalizeH="0" baseline="0" dirty="0" err="1" smtClean="0">
                <a:ln>
                  <a:noFill/>
                </a:ln>
                <a:solidFill>
                  <a:srgbClr val="FFFF00"/>
                </a:solidFill>
                <a:effectLst/>
                <a:latin typeface="Arial" pitchFamily="34" charset="0"/>
                <a:ea typeface="Calibri" pitchFamily="34" charset="0"/>
                <a:cs typeface="Times New Roman" pitchFamily="18" charset="0"/>
              </a:rPr>
              <a:t>colours</a:t>
            </a:r>
            <a:r>
              <a:rPr kumimoji="0" lang="en-US" sz="2300" b="0" i="0" u="none" strike="noStrike" cap="none" normalizeH="0" baseline="0" dirty="0" smtClean="0">
                <a:ln>
                  <a:noFill/>
                </a:ln>
                <a:solidFill>
                  <a:srgbClr val="FFFF00"/>
                </a:solidFill>
                <a:effectLst/>
                <a:latin typeface="Arial" pitchFamily="34" charset="0"/>
                <a:ea typeface="Calibri" pitchFamily="34" charset="0"/>
                <a:cs typeface="Times New Roman" pitchFamily="18" charset="0"/>
              </a:rPr>
              <a:t> are found around us. Aura is similar to a multi-</a:t>
            </a:r>
            <a:r>
              <a:rPr kumimoji="0" lang="en-US" sz="2300" b="0" i="0" u="none" strike="noStrike" cap="none" normalizeH="0" baseline="0" dirty="0" err="1" smtClean="0">
                <a:ln>
                  <a:noFill/>
                </a:ln>
                <a:solidFill>
                  <a:srgbClr val="FFFF00"/>
                </a:solidFill>
                <a:effectLst/>
                <a:latin typeface="Arial" pitchFamily="34" charset="0"/>
                <a:ea typeface="Calibri" pitchFamily="34" charset="0"/>
                <a:cs typeface="Times New Roman" pitchFamily="18" charset="0"/>
              </a:rPr>
              <a:t>coloured</a:t>
            </a:r>
            <a:r>
              <a:rPr kumimoji="0" lang="en-US" sz="2300" b="0" i="0" u="none" strike="noStrike" cap="none" normalizeH="0" baseline="0" dirty="0" smtClean="0">
                <a:ln>
                  <a:noFill/>
                </a:ln>
                <a:solidFill>
                  <a:srgbClr val="FFFF00"/>
                </a:solidFill>
                <a:effectLst/>
                <a:latin typeface="Arial" pitchFamily="34" charset="0"/>
                <a:ea typeface="Calibri" pitchFamily="34" charset="0"/>
                <a:cs typeface="Times New Roman" pitchFamily="18" charset="0"/>
              </a:rPr>
              <a:t> mist, consisting of seven layers of energy that radiates through us and around us.  In case, there is any imbalance in the </a:t>
            </a:r>
            <a:r>
              <a:rPr kumimoji="0" lang="en-US" sz="2300" b="0" i="0" u="none" strike="noStrike" cap="none" normalizeH="0" baseline="0" dirty="0" err="1" smtClean="0">
                <a:ln>
                  <a:noFill/>
                </a:ln>
                <a:solidFill>
                  <a:srgbClr val="FFFF00"/>
                </a:solidFill>
                <a:effectLst/>
                <a:latin typeface="Arial" pitchFamily="34" charset="0"/>
                <a:ea typeface="Calibri" pitchFamily="34" charset="0"/>
                <a:cs typeface="Times New Roman" pitchFamily="18" charset="0"/>
              </a:rPr>
              <a:t>colours</a:t>
            </a:r>
            <a:r>
              <a:rPr kumimoji="0" lang="en-US" sz="2300" b="0" i="0" u="none" strike="noStrike" cap="none" normalizeH="0" baseline="0" dirty="0" smtClean="0">
                <a:ln>
                  <a:noFill/>
                </a:ln>
                <a:solidFill>
                  <a:srgbClr val="FFFF00"/>
                </a:solidFill>
                <a:effectLst/>
                <a:latin typeface="Arial" pitchFamily="34" charset="0"/>
                <a:ea typeface="Calibri" pitchFamily="34" charset="0"/>
                <a:cs typeface="Times New Roman" pitchFamily="18" charset="0"/>
              </a:rPr>
              <a:t> then there are remedies too.</a:t>
            </a:r>
            <a:endParaRPr kumimoji="0" lang="en-US" sz="2300" b="0" i="0" u="none" strike="noStrike" cap="none" normalizeH="0" baseline="0" dirty="0" smtClean="0">
              <a:ln>
                <a:noFill/>
              </a:ln>
              <a:solidFill>
                <a:srgbClr val="FFFF00"/>
              </a:solidFill>
              <a:effectLst/>
              <a:latin typeface="Arial" pitchFamily="34" charset="0"/>
              <a:cs typeface="Arial" pitchFamily="34" charset="0"/>
            </a:endParaRPr>
          </a:p>
        </p:txBody>
      </p:sp>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0717" y="295658"/>
            <a:ext cx="11803117" cy="1143000"/>
          </a:xfrm>
          <a:prstGeom prst="rect">
            <a:avLst/>
          </a:prstGeom>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sz="3200" b="0" i="0" u="none" strike="noStrike" kern="1200" cap="all" spc="0" normalizeH="0" baseline="0" noProof="0" dirty="0" smtClean="0">
                <a:ln w="3175" cmpd="sng">
                  <a:noFill/>
                </a:ln>
                <a:solidFill>
                  <a:srgbClr val="FFFF00"/>
                </a:solidFill>
                <a:effectLst/>
                <a:uLnTx/>
                <a:uFillTx/>
                <a:latin typeface="+mj-lt"/>
                <a:ea typeface="+mj-ea"/>
                <a:cs typeface="+mj-cs"/>
              </a:rPr>
              <a:t>throat chakra- </a:t>
            </a:r>
            <a:r>
              <a:rPr kumimoji="0" lang="en-GB" sz="3200" b="0" i="0" u="none" strike="noStrike" kern="1200" cap="all" spc="0" normalizeH="0" baseline="0" noProof="0" dirty="0" err="1" smtClean="0">
                <a:ln w="3175" cmpd="sng">
                  <a:noFill/>
                </a:ln>
                <a:solidFill>
                  <a:srgbClr val="FFFF00"/>
                </a:solidFill>
                <a:effectLst/>
                <a:uLnTx/>
                <a:uFillTx/>
                <a:latin typeface="+mj-lt"/>
                <a:ea typeface="+mj-ea"/>
                <a:cs typeface="+mj-cs"/>
              </a:rPr>
              <a:t>vishuddi</a:t>
            </a:r>
            <a:r>
              <a:rPr kumimoji="0" lang="en-GB" sz="3200" b="0" i="0" u="none" strike="noStrike" kern="1200" cap="all" spc="0" normalizeH="0" baseline="0" noProof="0" dirty="0" smtClean="0">
                <a:ln w="3175" cmpd="sng">
                  <a:noFill/>
                </a:ln>
                <a:solidFill>
                  <a:srgbClr val="FFFF00"/>
                </a:solidFill>
                <a:effectLst/>
                <a:uLnTx/>
                <a:uFillTx/>
                <a:latin typeface="+mj-lt"/>
                <a:ea typeface="+mj-ea"/>
                <a:cs typeface="+mj-cs"/>
              </a:rPr>
              <a:t>, GATEWAY OF TIME &amp;</a:t>
            </a:r>
            <a:r>
              <a:rPr kumimoji="0" lang="en-GB" sz="3200" b="0" i="0" u="none" strike="noStrike" kern="1200" cap="all" spc="0" normalizeH="0" noProof="0" dirty="0" smtClean="0">
                <a:ln w="3175" cmpd="sng">
                  <a:noFill/>
                </a:ln>
                <a:solidFill>
                  <a:srgbClr val="FFFF00"/>
                </a:solidFill>
                <a:effectLst/>
                <a:uLnTx/>
                <a:uFillTx/>
                <a:latin typeface="+mj-lt"/>
                <a:ea typeface="+mj-ea"/>
                <a:cs typeface="+mj-cs"/>
              </a:rPr>
              <a:t> SPACE</a:t>
            </a:r>
            <a:endParaRPr kumimoji="0" lang="en-GB" sz="3200" b="0" i="0" u="none" strike="noStrike" kern="1200" cap="all" spc="0" normalizeH="0" baseline="0" noProof="0" dirty="0" smtClean="0">
              <a:ln w="3175" cmpd="sng">
                <a:noFill/>
              </a:ln>
              <a:solidFill>
                <a:srgbClr val="FFFF00"/>
              </a:solidFill>
              <a:effectLst/>
              <a:uLnTx/>
              <a:uFillTx/>
              <a:latin typeface="+mj-lt"/>
              <a:ea typeface="+mj-ea"/>
              <a:cs typeface="+mj-cs"/>
            </a:endParaRPr>
          </a:p>
        </p:txBody>
      </p:sp>
      <p:sp>
        <p:nvSpPr>
          <p:cNvPr id="3" name="Rectangle 3"/>
          <p:cNvSpPr txBox="1">
            <a:spLocks noChangeArrowheads="1"/>
          </p:cNvSpPr>
          <p:nvPr/>
        </p:nvSpPr>
        <p:spPr>
          <a:xfrm>
            <a:off x="4966138" y="990600"/>
            <a:ext cx="6858000" cy="4525963"/>
          </a:xfrm>
          <a:prstGeom prst="rect">
            <a:avLst/>
          </a:prstGeom>
        </p:spPr>
        <p:txBody>
          <a:bodyPr/>
          <a:lstStyle/>
          <a:p>
            <a:pPr marL="285750" marR="0" lvl="0" indent="-285750" algn="l" defTabSz="457200" rtl="0" eaLnBrk="1" fontAlgn="auto" latinLnBrk="0" hangingPunct="1">
              <a:lnSpc>
                <a:spcPct val="100000"/>
              </a:lnSpc>
              <a:spcBef>
                <a:spcPts val="0"/>
              </a:spcBef>
              <a:spcAft>
                <a:spcPts val="1000"/>
              </a:spcAft>
              <a:buClr>
                <a:schemeClr val="tx1"/>
              </a:buClr>
              <a:buSzPct val="100000"/>
              <a:buFont typeface="Arial"/>
              <a:buChar char="•"/>
              <a:tabLst/>
              <a:defRPr/>
            </a:pPr>
            <a:r>
              <a:rPr kumimoji="0" lang="en-GB" sz="2500" b="0" i="0" u="none" strike="noStrike" kern="1200" cap="none" spc="0" normalizeH="0" baseline="0" noProof="0" dirty="0" smtClean="0">
                <a:ln>
                  <a:noFill/>
                </a:ln>
                <a:solidFill>
                  <a:srgbClr val="FFFF00"/>
                </a:solidFill>
                <a:effectLst/>
                <a:uLnTx/>
                <a:uFillTx/>
                <a:latin typeface="+mn-lt"/>
                <a:ea typeface="+mn-ea"/>
                <a:cs typeface="+mn-cs"/>
              </a:rPr>
              <a:t>Element: </a:t>
            </a:r>
            <a:r>
              <a:rPr kumimoji="0" lang="en-GB" sz="2500" b="0" i="0" u="none" strike="noStrike" kern="1200" cap="none" spc="0" normalizeH="0" baseline="0" noProof="0" dirty="0" err="1" smtClean="0">
                <a:ln>
                  <a:noFill/>
                </a:ln>
                <a:solidFill>
                  <a:srgbClr val="FFFF00"/>
                </a:solidFill>
                <a:effectLst/>
                <a:uLnTx/>
                <a:uFillTx/>
                <a:latin typeface="+mn-lt"/>
                <a:ea typeface="+mn-ea"/>
                <a:cs typeface="+mn-cs"/>
              </a:rPr>
              <a:t>akasha</a:t>
            </a:r>
            <a:endParaRPr kumimoji="0" lang="en-GB" sz="2500" b="0" i="0" u="none" strike="noStrike" kern="1200" cap="none" spc="0" normalizeH="0" baseline="0" noProof="0" dirty="0" smtClean="0">
              <a:ln>
                <a:noFill/>
              </a:ln>
              <a:solidFill>
                <a:srgbClr val="FFFF00"/>
              </a:solidFill>
              <a:effectLst/>
              <a:uLnTx/>
              <a:uFillTx/>
              <a:latin typeface="+mn-lt"/>
              <a:ea typeface="+mn-ea"/>
              <a:cs typeface="+mn-cs"/>
            </a:endParaRPr>
          </a:p>
          <a:p>
            <a:pPr marL="285750" marR="0" lvl="0" indent="-285750" algn="l" defTabSz="457200" rtl="0" eaLnBrk="1" fontAlgn="auto" latinLnBrk="0" hangingPunct="1">
              <a:lnSpc>
                <a:spcPct val="100000"/>
              </a:lnSpc>
              <a:spcBef>
                <a:spcPts val="0"/>
              </a:spcBef>
              <a:spcAft>
                <a:spcPts val="1000"/>
              </a:spcAft>
              <a:buClr>
                <a:schemeClr val="tx1"/>
              </a:buClr>
              <a:buSzPct val="100000"/>
              <a:buFont typeface="Arial"/>
              <a:buChar char="•"/>
              <a:tabLst/>
              <a:defRPr/>
            </a:pPr>
            <a:r>
              <a:rPr kumimoji="0" lang="en-GB" sz="2500" b="0" i="0" u="none" strike="noStrike" kern="1200" cap="none" spc="0" normalizeH="0" baseline="0" noProof="0" dirty="0" smtClean="0">
                <a:ln>
                  <a:noFill/>
                </a:ln>
                <a:solidFill>
                  <a:srgbClr val="FFFF00"/>
                </a:solidFill>
                <a:effectLst/>
                <a:uLnTx/>
                <a:uFillTx/>
                <a:latin typeface="+mn-lt"/>
                <a:ea typeface="+mn-ea"/>
                <a:cs typeface="+mn-cs"/>
              </a:rPr>
              <a:t>Location: the throat</a:t>
            </a:r>
          </a:p>
          <a:p>
            <a:pPr marL="285750" marR="0" lvl="0" indent="-285750" algn="l" defTabSz="457200" rtl="0" eaLnBrk="1" fontAlgn="auto" latinLnBrk="0" hangingPunct="1">
              <a:lnSpc>
                <a:spcPct val="100000"/>
              </a:lnSpc>
              <a:spcBef>
                <a:spcPts val="0"/>
              </a:spcBef>
              <a:spcAft>
                <a:spcPts val="1000"/>
              </a:spcAft>
              <a:buClr>
                <a:schemeClr val="tx1"/>
              </a:buClr>
              <a:buSzPct val="100000"/>
              <a:buFont typeface="Arial"/>
              <a:buChar char="•"/>
              <a:tabLst/>
              <a:defRPr/>
            </a:pPr>
            <a:r>
              <a:rPr kumimoji="0" lang="en-GB" sz="2500" b="0" i="0" u="none" strike="noStrike" kern="1200" cap="none" spc="0" normalizeH="0" baseline="0" noProof="0" dirty="0" smtClean="0">
                <a:ln>
                  <a:noFill/>
                </a:ln>
                <a:solidFill>
                  <a:srgbClr val="FFFF00"/>
                </a:solidFill>
                <a:effectLst/>
                <a:uLnTx/>
                <a:uFillTx/>
                <a:latin typeface="+mn-lt"/>
                <a:ea typeface="+mn-ea"/>
                <a:cs typeface="+mn-cs"/>
              </a:rPr>
              <a:t>Function: communication, creativity, respiration</a:t>
            </a:r>
          </a:p>
          <a:p>
            <a:pPr marL="285750" marR="0" lvl="0" indent="-285750" algn="l" defTabSz="457200" rtl="0" eaLnBrk="1" fontAlgn="auto" latinLnBrk="0" hangingPunct="1">
              <a:lnSpc>
                <a:spcPct val="100000"/>
              </a:lnSpc>
              <a:spcBef>
                <a:spcPts val="0"/>
              </a:spcBef>
              <a:spcAft>
                <a:spcPts val="1000"/>
              </a:spcAft>
              <a:buClr>
                <a:schemeClr val="tx1"/>
              </a:buClr>
              <a:buSzPct val="100000"/>
              <a:buFont typeface="Arial"/>
              <a:buChar char="•"/>
              <a:tabLst/>
              <a:defRPr/>
            </a:pPr>
            <a:r>
              <a:rPr kumimoji="0" lang="en-GB" sz="2500" b="0" i="0" u="none" strike="noStrike" kern="1200" cap="none" spc="0" normalizeH="0" baseline="0" noProof="0" dirty="0" smtClean="0">
                <a:ln>
                  <a:noFill/>
                </a:ln>
                <a:solidFill>
                  <a:srgbClr val="FFFF00"/>
                </a:solidFill>
                <a:effectLst/>
                <a:uLnTx/>
                <a:uFillTx/>
                <a:latin typeface="+mn-lt"/>
                <a:ea typeface="+mn-ea"/>
                <a:cs typeface="+mn-cs"/>
              </a:rPr>
              <a:t>Glands: thyroid and parathyroid</a:t>
            </a:r>
          </a:p>
          <a:p>
            <a:pPr marL="285750" marR="0" lvl="0" indent="-285750" algn="l" defTabSz="457200" rtl="0" eaLnBrk="1" fontAlgn="auto" latinLnBrk="0" hangingPunct="1">
              <a:lnSpc>
                <a:spcPct val="100000"/>
              </a:lnSpc>
              <a:spcBef>
                <a:spcPts val="0"/>
              </a:spcBef>
              <a:spcAft>
                <a:spcPts val="1000"/>
              </a:spcAft>
              <a:buClr>
                <a:schemeClr val="tx1"/>
              </a:buClr>
              <a:buSzPct val="100000"/>
              <a:buFont typeface="Arial"/>
              <a:buChar char="•"/>
              <a:tabLst/>
              <a:defRPr/>
            </a:pPr>
            <a:r>
              <a:rPr kumimoji="0" lang="en-GB" sz="2500" b="0" i="0" u="none" strike="noStrike" kern="1200" cap="none" spc="0" normalizeH="0" baseline="0" noProof="0" dirty="0" smtClean="0">
                <a:ln>
                  <a:noFill/>
                </a:ln>
                <a:solidFill>
                  <a:srgbClr val="FFFF00"/>
                </a:solidFill>
                <a:effectLst/>
                <a:uLnTx/>
                <a:uFillTx/>
                <a:latin typeface="+mn-lt"/>
                <a:ea typeface="+mn-ea"/>
                <a:cs typeface="+mn-cs"/>
              </a:rPr>
              <a:t>Colour: blue   Sound: ham   Petals: sixteen</a:t>
            </a:r>
          </a:p>
          <a:p>
            <a:pPr marL="285750" marR="0" lvl="0" indent="-285750" algn="l" defTabSz="457200" rtl="0" eaLnBrk="1" fontAlgn="auto" latinLnBrk="0" hangingPunct="1">
              <a:lnSpc>
                <a:spcPct val="100000"/>
              </a:lnSpc>
              <a:spcBef>
                <a:spcPts val="0"/>
              </a:spcBef>
              <a:spcAft>
                <a:spcPts val="1000"/>
              </a:spcAft>
              <a:buClr>
                <a:schemeClr val="tx1"/>
              </a:buClr>
              <a:buSzPct val="100000"/>
              <a:buFont typeface="Arial"/>
              <a:buChar char="•"/>
              <a:tabLst/>
              <a:defRPr/>
            </a:pPr>
            <a:r>
              <a:rPr kumimoji="0" lang="en-GB" sz="2500" b="0" i="0" u="none" strike="noStrike" kern="1200" cap="none" spc="0" normalizeH="0" baseline="0" noProof="0" dirty="0" smtClean="0">
                <a:ln>
                  <a:noFill/>
                </a:ln>
                <a:solidFill>
                  <a:srgbClr val="FFFF00"/>
                </a:solidFill>
                <a:effectLst/>
                <a:uLnTx/>
                <a:uFillTx/>
                <a:latin typeface="+mn-lt"/>
                <a:ea typeface="+mn-ea"/>
                <a:cs typeface="+mn-cs"/>
              </a:rPr>
              <a:t>Dysfunction: Throat cancer and laryngitis, thyroid and glandular problems, gum and mouth ulcers.</a:t>
            </a:r>
          </a:p>
          <a:p>
            <a:pPr marL="285750" marR="0" lvl="0" indent="-285750" algn="l" defTabSz="457200" rtl="0" eaLnBrk="1" fontAlgn="auto" latinLnBrk="0" hangingPunct="1">
              <a:lnSpc>
                <a:spcPct val="100000"/>
              </a:lnSpc>
              <a:spcBef>
                <a:spcPts val="0"/>
              </a:spcBef>
              <a:spcAft>
                <a:spcPts val="1000"/>
              </a:spcAft>
              <a:buClr>
                <a:schemeClr val="tx1"/>
              </a:buClr>
              <a:buSzPct val="100000"/>
              <a:buFont typeface="Arial"/>
              <a:buChar char="•"/>
              <a:tabLst/>
              <a:defRPr/>
            </a:pPr>
            <a:endParaRPr kumimoji="0" lang="en-GB" sz="2500" b="0" i="0" u="none" strike="noStrike" kern="1200" cap="none" spc="0" normalizeH="0" baseline="0" noProof="0" dirty="0" smtClean="0">
              <a:ln>
                <a:noFill/>
              </a:ln>
              <a:solidFill>
                <a:srgbClr val="6600FF"/>
              </a:solidFill>
              <a:effectLst/>
              <a:uLnTx/>
              <a:uFillTx/>
              <a:latin typeface="+mn-lt"/>
              <a:ea typeface="+mn-ea"/>
              <a:cs typeface="+mn-cs"/>
            </a:endParaRPr>
          </a:p>
          <a:p>
            <a:pPr marL="285750" marR="0" lvl="0" indent="-285750" algn="l" defTabSz="457200" rtl="0" eaLnBrk="1" fontAlgn="auto" latinLnBrk="0" hangingPunct="1">
              <a:lnSpc>
                <a:spcPct val="100000"/>
              </a:lnSpc>
              <a:spcBef>
                <a:spcPts val="0"/>
              </a:spcBef>
              <a:spcAft>
                <a:spcPts val="1000"/>
              </a:spcAft>
              <a:buClr>
                <a:schemeClr val="tx1"/>
              </a:buClr>
              <a:buSzPct val="100000"/>
              <a:buFont typeface="Arial"/>
              <a:buChar char="•"/>
              <a:tabLst/>
              <a:defRPr/>
            </a:pPr>
            <a:endParaRPr kumimoji="0" lang="en-GB" sz="2500" b="0" i="0" u="none" strike="noStrike" kern="1200" cap="none" spc="0" normalizeH="0" baseline="0" noProof="0" dirty="0" smtClean="0">
              <a:ln>
                <a:noFill/>
              </a:ln>
              <a:solidFill>
                <a:srgbClr val="6600FF"/>
              </a:solidFill>
              <a:effectLst/>
              <a:uLnTx/>
              <a:uFillTx/>
              <a:latin typeface="+mn-lt"/>
              <a:ea typeface="+mn-ea"/>
              <a:cs typeface="+mn-cs"/>
            </a:endParaRPr>
          </a:p>
        </p:txBody>
      </p:sp>
      <p:pic>
        <p:nvPicPr>
          <p:cNvPr id="4" name="Picture 2" descr="C:\Users\SURENDRA\Desktop\AURA VAASTU\AURA-VASTU8-7-17\Chakras\5.jpg"/>
          <p:cNvPicPr>
            <a:picLocks noChangeAspect="1" noChangeArrowheads="1"/>
          </p:cNvPicPr>
          <p:nvPr/>
        </p:nvPicPr>
        <p:blipFill>
          <a:blip r:embed="rId2"/>
          <a:srcRect/>
          <a:stretch>
            <a:fillRect/>
          </a:stretch>
        </p:blipFill>
        <p:spPr bwMode="auto">
          <a:xfrm>
            <a:off x="1450427" y="1022788"/>
            <a:ext cx="3468414" cy="3444110"/>
          </a:xfrm>
          <a:prstGeom prst="rect">
            <a:avLst/>
          </a:prstGeom>
          <a:noFill/>
        </p:spPr>
      </p:pic>
      <p:sp>
        <p:nvSpPr>
          <p:cNvPr id="5" name="Rectangle 4"/>
          <p:cNvSpPr/>
          <p:nvPr/>
        </p:nvSpPr>
        <p:spPr>
          <a:xfrm>
            <a:off x="373413" y="4841906"/>
            <a:ext cx="11503030" cy="1400383"/>
          </a:xfrm>
          <a:prstGeom prst="rect">
            <a:avLst/>
          </a:prstGeom>
        </p:spPr>
        <p:txBody>
          <a:bodyPr wrap="square">
            <a:spAutoFit/>
          </a:bodyPr>
          <a:lstStyle/>
          <a:p>
            <a:pPr algn="just">
              <a:spcAft>
                <a:spcPts val="600"/>
              </a:spcAft>
            </a:pPr>
            <a:r>
              <a:rPr lang="en-US" sz="2000" dirty="0" smtClean="0">
                <a:solidFill>
                  <a:srgbClr val="92D050"/>
                </a:solidFill>
                <a:latin typeface="Arial" pitchFamily="34" charset="0"/>
                <a:cs typeface="Arial" pitchFamily="34" charset="0"/>
              </a:rPr>
              <a:t>Throat/ Blue (</a:t>
            </a:r>
            <a:r>
              <a:rPr lang="en-US" sz="2000" dirty="0" err="1" smtClean="0">
                <a:solidFill>
                  <a:srgbClr val="92D050"/>
                </a:solidFill>
                <a:latin typeface="Arial" pitchFamily="34" charset="0"/>
                <a:cs typeface="Arial" pitchFamily="34" charset="0"/>
              </a:rPr>
              <a:t>Vishuddhi</a:t>
            </a:r>
            <a:r>
              <a:rPr lang="en-US" sz="2000" dirty="0" smtClean="0">
                <a:solidFill>
                  <a:srgbClr val="92D050"/>
                </a:solidFill>
                <a:latin typeface="Arial" pitchFamily="34" charset="0"/>
                <a:cs typeface="Arial" pitchFamily="34" charset="0"/>
              </a:rPr>
              <a:t>) Thyroid:-</a:t>
            </a:r>
          </a:p>
          <a:p>
            <a:pPr algn="just"/>
            <a:r>
              <a:rPr lang="en-US" sz="2000" dirty="0" smtClean="0">
                <a:solidFill>
                  <a:srgbClr val="92D050"/>
                </a:solidFill>
                <a:latin typeface="Arial" pitchFamily="34" charset="0"/>
                <a:cs typeface="Arial" pitchFamily="34" charset="0"/>
              </a:rPr>
              <a:t>Controls general metabolism- </a:t>
            </a:r>
            <a:r>
              <a:rPr lang="en-US" sz="2000" dirty="0" err="1" smtClean="0">
                <a:solidFill>
                  <a:srgbClr val="92D050"/>
                </a:solidFill>
                <a:latin typeface="Arial" pitchFamily="34" charset="0"/>
                <a:cs typeface="Arial" pitchFamily="34" charset="0"/>
              </a:rPr>
              <a:t>Overactivity</a:t>
            </a:r>
            <a:r>
              <a:rPr lang="en-US" sz="2000" dirty="0" smtClean="0">
                <a:solidFill>
                  <a:srgbClr val="92D050"/>
                </a:solidFill>
                <a:latin typeface="Arial" pitchFamily="34" charset="0"/>
                <a:cs typeface="Arial" pitchFamily="34" charset="0"/>
              </a:rPr>
              <a:t> leads to increased metabolism, </a:t>
            </a:r>
            <a:r>
              <a:rPr lang="en-US" sz="2000" dirty="0" err="1" smtClean="0">
                <a:solidFill>
                  <a:srgbClr val="92D050"/>
                </a:solidFill>
                <a:latin typeface="Arial" pitchFamily="34" charset="0"/>
                <a:cs typeface="Arial" pitchFamily="34" charset="0"/>
              </a:rPr>
              <a:t>underactivity</a:t>
            </a:r>
            <a:r>
              <a:rPr lang="en-US" sz="2000" dirty="0" smtClean="0">
                <a:solidFill>
                  <a:srgbClr val="92D050"/>
                </a:solidFill>
                <a:latin typeface="Arial" pitchFamily="34" charset="0"/>
                <a:cs typeface="Arial" pitchFamily="34" charset="0"/>
              </a:rPr>
              <a:t> leads to decreased metabolism/ Area related to communication and delivery, non-</a:t>
            </a:r>
            <a:r>
              <a:rPr lang="en-US" sz="2000" dirty="0" err="1" smtClean="0">
                <a:solidFill>
                  <a:srgbClr val="92D050"/>
                </a:solidFill>
                <a:latin typeface="Arial" pitchFamily="34" charset="0"/>
                <a:cs typeface="Arial" pitchFamily="34" charset="0"/>
              </a:rPr>
              <a:t>expressioin</a:t>
            </a:r>
            <a:r>
              <a:rPr lang="en-US" sz="2000" dirty="0" smtClean="0">
                <a:solidFill>
                  <a:srgbClr val="92D050"/>
                </a:solidFill>
                <a:latin typeface="Arial" pitchFamily="34" charset="0"/>
                <a:cs typeface="Arial" pitchFamily="34" charset="0"/>
              </a:rPr>
              <a:t>, pollution, smoking, throat issues, cavities and metal teeth </a:t>
            </a:r>
            <a:endParaRPr lang="en-US" sz="2000" dirty="0">
              <a:solidFill>
                <a:srgbClr val="92D050"/>
              </a:solidFill>
              <a:latin typeface="Arial" pitchFamily="34" charset="0"/>
              <a:cs typeface="Arial" pitchFamily="34" charset="0"/>
            </a:endParaRPr>
          </a:p>
        </p:txBody>
      </p:sp>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20414" y="243107"/>
            <a:ext cx="11119945" cy="1143000"/>
          </a:xfrm>
          <a:prstGeom prst="rect">
            <a:avLst/>
          </a:prstGeom>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sz="3200" b="0" i="0" u="none" strike="noStrike" kern="1200" cap="all" spc="0" normalizeH="0" baseline="0" noProof="0" dirty="0" smtClean="0">
                <a:ln w="3175" cmpd="sng">
                  <a:noFill/>
                </a:ln>
                <a:solidFill>
                  <a:srgbClr val="FFFF00"/>
                </a:solidFill>
                <a:effectLst/>
                <a:uLnTx/>
                <a:uFillTx/>
                <a:latin typeface="+mj-lt"/>
                <a:ea typeface="+mj-ea"/>
                <a:cs typeface="+mj-cs"/>
              </a:rPr>
              <a:t>brow chakra- </a:t>
            </a:r>
            <a:r>
              <a:rPr kumimoji="0" lang="en-GB" sz="3200" b="0" i="0" u="none" strike="noStrike" kern="1200" cap="all" spc="0" normalizeH="0" baseline="0" noProof="0" dirty="0" err="1" smtClean="0">
                <a:ln w="3175" cmpd="sng">
                  <a:noFill/>
                </a:ln>
                <a:solidFill>
                  <a:srgbClr val="FFFF00"/>
                </a:solidFill>
                <a:effectLst/>
                <a:uLnTx/>
                <a:uFillTx/>
                <a:latin typeface="+mj-lt"/>
                <a:ea typeface="+mj-ea"/>
                <a:cs typeface="+mj-cs"/>
              </a:rPr>
              <a:t>ajna</a:t>
            </a:r>
            <a:r>
              <a:rPr kumimoji="0" lang="en-GB" sz="3200" b="0" i="0" u="none" strike="noStrike" kern="1200" cap="all" spc="0" normalizeH="0" baseline="0" noProof="0" dirty="0" smtClean="0">
                <a:ln w="3175" cmpd="sng">
                  <a:noFill/>
                </a:ln>
                <a:solidFill>
                  <a:srgbClr val="FFFF00"/>
                </a:solidFill>
                <a:effectLst/>
                <a:uLnTx/>
                <a:uFillTx/>
                <a:latin typeface="+mj-lt"/>
                <a:ea typeface="+mj-ea"/>
                <a:cs typeface="+mj-cs"/>
              </a:rPr>
              <a:t> , GATEWAY</a:t>
            </a:r>
            <a:r>
              <a:rPr kumimoji="0" lang="en-GB" sz="3200" b="0" i="0" u="none" strike="noStrike" kern="1200" cap="all" spc="0" normalizeH="0" noProof="0" dirty="0" smtClean="0">
                <a:ln w="3175" cmpd="sng">
                  <a:noFill/>
                </a:ln>
                <a:solidFill>
                  <a:srgbClr val="FFFF00"/>
                </a:solidFill>
                <a:effectLst/>
                <a:uLnTx/>
                <a:uFillTx/>
                <a:latin typeface="+mj-lt"/>
                <a:ea typeface="+mj-ea"/>
                <a:cs typeface="+mj-cs"/>
              </a:rPr>
              <a:t> OF LIBERATION</a:t>
            </a:r>
            <a:endParaRPr kumimoji="0" lang="en-GB" sz="3200" b="0" i="0" u="none" strike="noStrike" kern="1200" cap="all" spc="0" normalizeH="0" baseline="0" noProof="0" dirty="0" smtClean="0">
              <a:ln w="3175" cmpd="sng">
                <a:noFill/>
              </a:ln>
              <a:solidFill>
                <a:srgbClr val="FFFF00"/>
              </a:solidFill>
              <a:effectLst/>
              <a:uLnTx/>
              <a:uFillTx/>
              <a:latin typeface="+mj-lt"/>
              <a:ea typeface="+mj-ea"/>
              <a:cs typeface="+mj-cs"/>
            </a:endParaRPr>
          </a:p>
        </p:txBody>
      </p:sp>
      <p:sp>
        <p:nvSpPr>
          <p:cNvPr id="3" name="Rectangle 3"/>
          <p:cNvSpPr txBox="1">
            <a:spLocks noChangeArrowheads="1"/>
          </p:cNvSpPr>
          <p:nvPr/>
        </p:nvSpPr>
        <p:spPr>
          <a:xfrm>
            <a:off x="4314621" y="1149121"/>
            <a:ext cx="6572118" cy="4525963"/>
          </a:xfrm>
          <a:prstGeom prst="rect">
            <a:avLst/>
          </a:prstGeom>
        </p:spPr>
        <p:txBody>
          <a:bodyPr/>
          <a:lstStyle/>
          <a:p>
            <a:pPr marL="285750" marR="0" lvl="0" indent="-285750" algn="l" defTabSz="457200" rtl="0" eaLnBrk="1" fontAlgn="auto" latinLnBrk="0" hangingPunct="1">
              <a:lnSpc>
                <a:spcPct val="100000"/>
              </a:lnSpc>
              <a:spcBef>
                <a:spcPts val="0"/>
              </a:spcBef>
              <a:spcAft>
                <a:spcPts val="1000"/>
              </a:spcAft>
              <a:buClr>
                <a:schemeClr val="tx1"/>
              </a:buClr>
              <a:buSzPct val="100000"/>
              <a:buFont typeface="Arial"/>
              <a:buChar char="•"/>
              <a:tabLst/>
              <a:defRPr/>
            </a:pPr>
            <a:r>
              <a:rPr kumimoji="0" lang="en-GB" sz="2500" b="0" i="0" u="none" strike="noStrike" kern="1200" cap="none" spc="0" normalizeH="0" baseline="0" noProof="0" dirty="0" smtClean="0">
                <a:ln>
                  <a:noFill/>
                </a:ln>
                <a:solidFill>
                  <a:srgbClr val="FFFF00"/>
                </a:solidFill>
                <a:effectLst/>
                <a:uLnTx/>
                <a:uFillTx/>
                <a:latin typeface="+mn-lt"/>
                <a:ea typeface="+mn-ea"/>
                <a:cs typeface="+mn-cs"/>
              </a:rPr>
              <a:t>Element:-</a:t>
            </a:r>
          </a:p>
          <a:p>
            <a:pPr marL="285750" marR="0" lvl="0" indent="-285750" algn="l" defTabSz="457200" rtl="0" eaLnBrk="1" fontAlgn="auto" latinLnBrk="0" hangingPunct="1">
              <a:lnSpc>
                <a:spcPct val="100000"/>
              </a:lnSpc>
              <a:spcBef>
                <a:spcPts val="0"/>
              </a:spcBef>
              <a:spcAft>
                <a:spcPts val="1000"/>
              </a:spcAft>
              <a:buClr>
                <a:schemeClr val="tx1"/>
              </a:buClr>
              <a:buSzPct val="100000"/>
              <a:buFont typeface="Arial"/>
              <a:buChar char="•"/>
              <a:tabLst/>
              <a:defRPr/>
            </a:pPr>
            <a:r>
              <a:rPr kumimoji="0" lang="en-GB" sz="2500" b="0" i="0" u="none" strike="noStrike" kern="1200" cap="none" spc="0" normalizeH="0" baseline="0" noProof="0" dirty="0" smtClean="0">
                <a:ln>
                  <a:noFill/>
                </a:ln>
                <a:solidFill>
                  <a:srgbClr val="FFFF00"/>
                </a:solidFill>
                <a:effectLst/>
                <a:uLnTx/>
                <a:uFillTx/>
                <a:latin typeface="+mn-lt"/>
                <a:ea typeface="+mn-ea"/>
                <a:cs typeface="+mn-cs"/>
              </a:rPr>
              <a:t>Location: above nose and between eyes</a:t>
            </a:r>
          </a:p>
          <a:p>
            <a:pPr marL="285750" marR="0" lvl="0" indent="-285750" algn="l" defTabSz="457200" rtl="0" eaLnBrk="1" fontAlgn="auto" latinLnBrk="0" hangingPunct="1">
              <a:lnSpc>
                <a:spcPct val="100000"/>
              </a:lnSpc>
              <a:spcBef>
                <a:spcPts val="0"/>
              </a:spcBef>
              <a:spcAft>
                <a:spcPts val="1000"/>
              </a:spcAft>
              <a:buClr>
                <a:schemeClr val="tx1"/>
              </a:buClr>
              <a:buSzPct val="100000"/>
              <a:buFont typeface="Arial"/>
              <a:buChar char="•"/>
              <a:tabLst/>
              <a:defRPr/>
            </a:pPr>
            <a:r>
              <a:rPr kumimoji="0" lang="en-GB" sz="2500" b="0" i="0" u="none" strike="noStrike" kern="1200" cap="none" spc="0" normalizeH="0" baseline="0" noProof="0" dirty="0" smtClean="0">
                <a:ln>
                  <a:noFill/>
                </a:ln>
                <a:solidFill>
                  <a:srgbClr val="FFFF00"/>
                </a:solidFill>
                <a:effectLst/>
                <a:uLnTx/>
                <a:uFillTx/>
                <a:latin typeface="+mn-lt"/>
                <a:ea typeface="+mn-ea"/>
                <a:cs typeface="+mn-cs"/>
              </a:rPr>
              <a:t>Function: perception and cognition</a:t>
            </a:r>
          </a:p>
          <a:p>
            <a:pPr marL="285750" marR="0" lvl="0" indent="-285750" algn="l" defTabSz="457200" rtl="0" eaLnBrk="1" fontAlgn="auto" latinLnBrk="0" hangingPunct="1">
              <a:lnSpc>
                <a:spcPct val="100000"/>
              </a:lnSpc>
              <a:spcBef>
                <a:spcPts val="0"/>
              </a:spcBef>
              <a:spcAft>
                <a:spcPts val="1000"/>
              </a:spcAft>
              <a:buClr>
                <a:schemeClr val="tx1"/>
              </a:buClr>
              <a:buSzPct val="100000"/>
              <a:buFont typeface="Arial"/>
              <a:buChar char="•"/>
              <a:tabLst/>
              <a:defRPr/>
            </a:pPr>
            <a:r>
              <a:rPr kumimoji="0" lang="en-GB" sz="2500" b="0" i="0" u="none" strike="noStrike" kern="1200" cap="none" spc="0" normalizeH="0" baseline="0" noProof="0" dirty="0" smtClean="0">
                <a:ln>
                  <a:noFill/>
                </a:ln>
                <a:solidFill>
                  <a:srgbClr val="FFFF00"/>
                </a:solidFill>
                <a:effectLst/>
                <a:uLnTx/>
                <a:uFillTx/>
                <a:latin typeface="+mn-lt"/>
                <a:ea typeface="+mn-ea"/>
                <a:cs typeface="+mn-cs"/>
              </a:rPr>
              <a:t>Glands: pituitary</a:t>
            </a:r>
          </a:p>
          <a:p>
            <a:pPr marL="285750" marR="0" lvl="0" indent="-285750" algn="l" defTabSz="457200" rtl="0" eaLnBrk="1" fontAlgn="auto" latinLnBrk="0" hangingPunct="1">
              <a:lnSpc>
                <a:spcPct val="100000"/>
              </a:lnSpc>
              <a:spcBef>
                <a:spcPts val="0"/>
              </a:spcBef>
              <a:spcAft>
                <a:spcPts val="1000"/>
              </a:spcAft>
              <a:buClr>
                <a:schemeClr val="tx1"/>
              </a:buClr>
              <a:buSzPct val="100000"/>
              <a:buFont typeface="Arial"/>
              <a:buChar char="•"/>
              <a:tabLst/>
              <a:defRPr/>
            </a:pPr>
            <a:r>
              <a:rPr kumimoji="0" lang="en-GB" sz="2500" b="0" i="0" u="none" strike="noStrike" kern="1200" cap="none" spc="0" normalizeH="0" baseline="0" noProof="0" dirty="0" smtClean="0">
                <a:ln>
                  <a:noFill/>
                </a:ln>
                <a:solidFill>
                  <a:srgbClr val="FFFF00"/>
                </a:solidFill>
                <a:effectLst/>
                <a:uLnTx/>
                <a:uFillTx/>
                <a:latin typeface="+mn-lt"/>
                <a:ea typeface="+mn-ea"/>
                <a:cs typeface="+mn-cs"/>
              </a:rPr>
              <a:t>Colour: indigo  Sound: </a:t>
            </a:r>
            <a:r>
              <a:rPr kumimoji="0" lang="en-GB" sz="2500" b="0" i="0" u="none" strike="noStrike" kern="1200" cap="none" spc="0" normalizeH="0" baseline="0" noProof="0" dirty="0" err="1" smtClean="0">
                <a:ln>
                  <a:noFill/>
                </a:ln>
                <a:solidFill>
                  <a:srgbClr val="FFFF00"/>
                </a:solidFill>
                <a:effectLst/>
                <a:uLnTx/>
                <a:uFillTx/>
                <a:latin typeface="+mn-lt"/>
                <a:ea typeface="+mn-ea"/>
                <a:cs typeface="+mn-cs"/>
              </a:rPr>
              <a:t>om</a:t>
            </a:r>
            <a:r>
              <a:rPr kumimoji="0" lang="en-GB" sz="2500" b="0" i="0" u="none" strike="noStrike" kern="1200" cap="none" spc="0" normalizeH="0" baseline="0" noProof="0" dirty="0" smtClean="0">
                <a:ln>
                  <a:noFill/>
                </a:ln>
                <a:solidFill>
                  <a:srgbClr val="FFFF00"/>
                </a:solidFill>
                <a:effectLst/>
                <a:uLnTx/>
                <a:uFillTx/>
                <a:latin typeface="+mn-lt"/>
                <a:ea typeface="+mn-ea"/>
                <a:cs typeface="+mn-cs"/>
              </a:rPr>
              <a:t>   Petals: two</a:t>
            </a:r>
          </a:p>
          <a:p>
            <a:pPr marL="285750" marR="0" lvl="0" indent="-285750" algn="l" defTabSz="457200" rtl="0" eaLnBrk="1" fontAlgn="auto" latinLnBrk="0" hangingPunct="1">
              <a:lnSpc>
                <a:spcPct val="100000"/>
              </a:lnSpc>
              <a:spcBef>
                <a:spcPts val="0"/>
              </a:spcBef>
              <a:spcAft>
                <a:spcPts val="1000"/>
              </a:spcAft>
              <a:buClr>
                <a:schemeClr val="tx1"/>
              </a:buClr>
              <a:buSzPct val="100000"/>
              <a:buFont typeface="Arial"/>
              <a:buChar char="•"/>
              <a:tabLst/>
              <a:defRPr/>
            </a:pPr>
            <a:r>
              <a:rPr kumimoji="0" lang="en-GB" sz="2500" b="0" i="0" u="none" strike="noStrike" kern="1200" cap="none" spc="0" normalizeH="0" baseline="0" noProof="0" dirty="0" smtClean="0">
                <a:ln>
                  <a:noFill/>
                </a:ln>
                <a:solidFill>
                  <a:srgbClr val="FFFF00"/>
                </a:solidFill>
                <a:effectLst/>
                <a:uLnTx/>
                <a:uFillTx/>
                <a:latin typeface="+mn-lt"/>
                <a:ea typeface="+mn-ea"/>
                <a:cs typeface="+mn-cs"/>
              </a:rPr>
              <a:t>Dysfunction: Neurological and brain tumours, learning disabilities, eye and ear problems.</a:t>
            </a:r>
          </a:p>
          <a:p>
            <a:pPr marL="285750" marR="0" lvl="0" indent="-285750" algn="l" defTabSz="457200" rtl="0" eaLnBrk="1" fontAlgn="auto" latinLnBrk="0" hangingPunct="1">
              <a:lnSpc>
                <a:spcPct val="100000"/>
              </a:lnSpc>
              <a:spcBef>
                <a:spcPts val="0"/>
              </a:spcBef>
              <a:spcAft>
                <a:spcPts val="1000"/>
              </a:spcAft>
              <a:buClr>
                <a:schemeClr val="tx1"/>
              </a:buClr>
              <a:buSzPct val="100000"/>
              <a:buFont typeface="Arial"/>
              <a:buChar char="•"/>
              <a:tabLst/>
              <a:defRPr/>
            </a:pPr>
            <a:endParaRPr kumimoji="0" lang="en-GB" sz="2500" b="0" i="0" u="none" strike="noStrike" kern="1200" cap="none" spc="0" normalizeH="0" baseline="0" noProof="0" dirty="0" smtClean="0">
              <a:ln>
                <a:noFill/>
              </a:ln>
              <a:solidFill>
                <a:srgbClr val="FFFF00"/>
              </a:solidFill>
              <a:effectLst/>
              <a:uLnTx/>
              <a:uFillTx/>
              <a:latin typeface="+mn-lt"/>
              <a:ea typeface="+mn-ea"/>
              <a:cs typeface="+mn-cs"/>
            </a:endParaRPr>
          </a:p>
        </p:txBody>
      </p:sp>
      <p:pic>
        <p:nvPicPr>
          <p:cNvPr id="4" name="Picture 2" descr="C:\Users\SURENDRA\Desktop\AURA VAASTU\AURA-VASTU8-7-17\Chakras\6.jpg"/>
          <p:cNvPicPr>
            <a:picLocks noChangeAspect="1" noChangeArrowheads="1"/>
          </p:cNvPicPr>
          <p:nvPr/>
        </p:nvPicPr>
        <p:blipFill>
          <a:blip r:embed="rId2"/>
          <a:srcRect/>
          <a:stretch>
            <a:fillRect/>
          </a:stretch>
        </p:blipFill>
        <p:spPr bwMode="auto">
          <a:xfrm>
            <a:off x="1054249" y="1028471"/>
            <a:ext cx="3124350" cy="3502548"/>
          </a:xfrm>
          <a:prstGeom prst="rect">
            <a:avLst/>
          </a:prstGeom>
          <a:noFill/>
        </p:spPr>
      </p:pic>
      <p:sp>
        <p:nvSpPr>
          <p:cNvPr id="5" name="Rectangle 4"/>
          <p:cNvSpPr/>
          <p:nvPr/>
        </p:nvSpPr>
        <p:spPr>
          <a:xfrm>
            <a:off x="339183" y="5041603"/>
            <a:ext cx="6667210" cy="784830"/>
          </a:xfrm>
          <a:prstGeom prst="rect">
            <a:avLst/>
          </a:prstGeom>
        </p:spPr>
        <p:txBody>
          <a:bodyPr wrap="none">
            <a:spAutoFit/>
          </a:bodyPr>
          <a:lstStyle/>
          <a:p>
            <a:pPr>
              <a:spcAft>
                <a:spcPts val="600"/>
              </a:spcAft>
            </a:pPr>
            <a:r>
              <a:rPr lang="en-US" sz="2000" dirty="0" smtClean="0">
                <a:solidFill>
                  <a:srgbClr val="92D050"/>
                </a:solidFill>
                <a:latin typeface="Arial" pitchFamily="34" charset="0"/>
                <a:cs typeface="Arial" pitchFamily="34" charset="0"/>
              </a:rPr>
              <a:t>Brow/ Indigo (</a:t>
            </a:r>
            <a:r>
              <a:rPr lang="en-US" sz="2000" dirty="0" err="1" smtClean="0">
                <a:solidFill>
                  <a:srgbClr val="92D050"/>
                </a:solidFill>
                <a:latin typeface="Arial" pitchFamily="34" charset="0"/>
                <a:cs typeface="Arial" pitchFamily="34" charset="0"/>
              </a:rPr>
              <a:t>Ajna</a:t>
            </a:r>
            <a:r>
              <a:rPr lang="en-US" sz="2000" dirty="0" smtClean="0">
                <a:solidFill>
                  <a:srgbClr val="92D050"/>
                </a:solidFill>
                <a:latin typeface="Arial" pitchFamily="34" charset="0"/>
                <a:cs typeface="Arial" pitchFamily="34" charset="0"/>
              </a:rPr>
              <a:t>) Pineal:-</a:t>
            </a:r>
          </a:p>
          <a:p>
            <a:r>
              <a:rPr lang="en-US" sz="2000" dirty="0" smtClean="0">
                <a:solidFill>
                  <a:srgbClr val="92D050"/>
                </a:solidFill>
                <a:latin typeface="Arial" pitchFamily="34" charset="0"/>
                <a:cs typeface="Arial" pitchFamily="34" charset="0"/>
              </a:rPr>
              <a:t>Regulates sleep patterns, diurnal rhythms, Psychic ability</a:t>
            </a:r>
            <a:endParaRPr lang="en-US" sz="2000" dirty="0">
              <a:solidFill>
                <a:srgbClr val="92D050"/>
              </a:solidFill>
              <a:latin typeface="Arial" pitchFamily="34" charset="0"/>
              <a:cs typeface="Arial" pitchFamily="34" charset="0"/>
            </a:endParaRPr>
          </a:p>
        </p:txBody>
      </p:sp>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515008" y="264128"/>
            <a:ext cx="10657490" cy="1143000"/>
          </a:xfrm>
          <a:prstGeom prst="rect">
            <a:avLst/>
          </a:prstGeom>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sz="3200" b="0" i="0" u="none" strike="noStrike" kern="1200" cap="all" spc="0" normalizeH="0" baseline="0" noProof="0" dirty="0" smtClean="0">
                <a:ln w="3175" cmpd="sng">
                  <a:noFill/>
                </a:ln>
                <a:solidFill>
                  <a:schemeClr val="accent4">
                    <a:lumMod val="60000"/>
                    <a:lumOff val="40000"/>
                  </a:schemeClr>
                </a:solidFill>
                <a:effectLst/>
                <a:uLnTx/>
                <a:uFillTx/>
                <a:latin typeface="+mj-lt"/>
                <a:ea typeface="+mj-ea"/>
                <a:cs typeface="+mj-cs"/>
              </a:rPr>
              <a:t>crown chakra- </a:t>
            </a:r>
            <a:r>
              <a:rPr kumimoji="0" lang="en-GB" sz="3200" b="0" i="0" u="none" strike="noStrike" kern="1200" cap="all" spc="0" normalizeH="0" baseline="0" noProof="0" dirty="0" err="1" smtClean="0">
                <a:ln w="3175" cmpd="sng">
                  <a:noFill/>
                </a:ln>
                <a:solidFill>
                  <a:schemeClr val="accent4">
                    <a:lumMod val="60000"/>
                    <a:lumOff val="40000"/>
                  </a:schemeClr>
                </a:solidFill>
                <a:effectLst/>
                <a:uLnTx/>
                <a:uFillTx/>
                <a:latin typeface="+mj-lt"/>
                <a:ea typeface="+mj-ea"/>
                <a:cs typeface="+mj-cs"/>
              </a:rPr>
              <a:t>sahasrara</a:t>
            </a:r>
            <a:r>
              <a:rPr kumimoji="0" lang="en-GB" sz="3200" b="0" i="0" u="none" strike="noStrike" kern="1200" cap="all" spc="0" normalizeH="0" baseline="0" noProof="0" dirty="0" smtClean="0">
                <a:ln w="3175" cmpd="sng">
                  <a:noFill/>
                </a:ln>
                <a:solidFill>
                  <a:schemeClr val="accent4">
                    <a:lumMod val="60000"/>
                    <a:lumOff val="40000"/>
                  </a:schemeClr>
                </a:solidFill>
                <a:effectLst/>
                <a:uLnTx/>
                <a:uFillTx/>
                <a:latin typeface="+mj-lt"/>
                <a:ea typeface="+mj-ea"/>
                <a:cs typeface="+mj-cs"/>
              </a:rPr>
              <a:t>, GATEWAY OF VOID</a:t>
            </a:r>
          </a:p>
        </p:txBody>
      </p:sp>
      <p:sp>
        <p:nvSpPr>
          <p:cNvPr id="3" name="Rectangle 3"/>
          <p:cNvSpPr txBox="1">
            <a:spLocks noChangeArrowheads="1"/>
          </p:cNvSpPr>
          <p:nvPr/>
        </p:nvSpPr>
        <p:spPr>
          <a:xfrm>
            <a:off x="4903077" y="1064173"/>
            <a:ext cx="7288923" cy="3591910"/>
          </a:xfrm>
          <a:prstGeom prst="rect">
            <a:avLst/>
          </a:prstGeom>
        </p:spPr>
        <p:txBody>
          <a:bodyPr/>
          <a:lstStyle/>
          <a:p>
            <a:pPr marL="285750" marR="0" lvl="0" indent="-285750" algn="l" defTabSz="457200" rtl="0" eaLnBrk="1" fontAlgn="auto" latinLnBrk="0" hangingPunct="1">
              <a:lnSpc>
                <a:spcPct val="100000"/>
              </a:lnSpc>
              <a:spcBef>
                <a:spcPts val="0"/>
              </a:spcBef>
              <a:spcAft>
                <a:spcPts val="1000"/>
              </a:spcAft>
              <a:buClr>
                <a:schemeClr val="tx1"/>
              </a:buClr>
              <a:buSzPct val="100000"/>
              <a:buFont typeface="Arial"/>
              <a:buChar char="•"/>
              <a:tabLst/>
              <a:defRPr/>
            </a:pPr>
            <a:r>
              <a:rPr kumimoji="0" lang="en-GB" sz="2500" b="0" i="0" u="none" strike="noStrike" kern="1200" cap="none" spc="0" normalizeH="0" baseline="0" noProof="0" dirty="0" smtClean="0">
                <a:ln>
                  <a:noFill/>
                </a:ln>
                <a:solidFill>
                  <a:schemeClr val="accent4">
                    <a:lumMod val="60000"/>
                    <a:lumOff val="40000"/>
                  </a:schemeClr>
                </a:solidFill>
                <a:effectLst/>
                <a:uLnTx/>
                <a:uFillTx/>
                <a:latin typeface="+mn-lt"/>
                <a:ea typeface="+mn-ea"/>
                <a:cs typeface="+mn-cs"/>
              </a:rPr>
              <a:t>Element:- beyond</a:t>
            </a:r>
          </a:p>
          <a:p>
            <a:pPr marL="285750" marR="0" lvl="0" indent="-285750" algn="l" defTabSz="457200" rtl="0" eaLnBrk="1" fontAlgn="auto" latinLnBrk="0" hangingPunct="1">
              <a:lnSpc>
                <a:spcPct val="100000"/>
              </a:lnSpc>
              <a:spcBef>
                <a:spcPts val="0"/>
              </a:spcBef>
              <a:spcAft>
                <a:spcPts val="1000"/>
              </a:spcAft>
              <a:buClr>
                <a:schemeClr val="tx1"/>
              </a:buClr>
              <a:buSzPct val="100000"/>
              <a:buFont typeface="Arial"/>
              <a:buChar char="•"/>
              <a:tabLst/>
              <a:defRPr/>
            </a:pPr>
            <a:r>
              <a:rPr kumimoji="0" lang="en-GB" sz="2500" b="0" i="0" u="none" strike="noStrike" kern="1200" cap="none" spc="0" normalizeH="0" baseline="0" noProof="0" dirty="0" smtClean="0">
                <a:ln>
                  <a:noFill/>
                </a:ln>
                <a:solidFill>
                  <a:schemeClr val="accent4">
                    <a:lumMod val="60000"/>
                    <a:lumOff val="40000"/>
                  </a:schemeClr>
                </a:solidFill>
                <a:effectLst/>
                <a:uLnTx/>
                <a:uFillTx/>
                <a:latin typeface="+mn-lt"/>
                <a:ea typeface="+mn-ea"/>
                <a:cs typeface="+mn-cs"/>
              </a:rPr>
              <a:t>Location: crown of head</a:t>
            </a:r>
          </a:p>
          <a:p>
            <a:pPr marL="285750" marR="0" lvl="0" indent="-285750" algn="l" defTabSz="457200" rtl="0" eaLnBrk="1" fontAlgn="auto" latinLnBrk="0" hangingPunct="1">
              <a:lnSpc>
                <a:spcPct val="100000"/>
              </a:lnSpc>
              <a:spcBef>
                <a:spcPts val="0"/>
              </a:spcBef>
              <a:spcAft>
                <a:spcPts val="1000"/>
              </a:spcAft>
              <a:buClr>
                <a:schemeClr val="tx1"/>
              </a:buClr>
              <a:buSzPct val="100000"/>
              <a:buFont typeface="Arial"/>
              <a:buChar char="•"/>
              <a:tabLst/>
              <a:defRPr/>
            </a:pPr>
            <a:r>
              <a:rPr kumimoji="0" lang="en-GB" sz="2500" b="0" i="0" u="none" strike="noStrike" kern="1200" cap="none" spc="0" normalizeH="0" baseline="0" noProof="0" dirty="0" smtClean="0">
                <a:ln>
                  <a:noFill/>
                </a:ln>
                <a:solidFill>
                  <a:schemeClr val="accent4">
                    <a:lumMod val="60000"/>
                    <a:lumOff val="40000"/>
                  </a:schemeClr>
                </a:solidFill>
                <a:effectLst/>
                <a:uLnTx/>
                <a:uFillTx/>
                <a:latin typeface="+mn-lt"/>
                <a:ea typeface="+mn-ea"/>
                <a:cs typeface="+mn-cs"/>
              </a:rPr>
              <a:t>Function: union</a:t>
            </a:r>
          </a:p>
          <a:p>
            <a:pPr marL="285750" marR="0" lvl="0" indent="-285750" algn="l" defTabSz="457200" rtl="0" eaLnBrk="1" fontAlgn="auto" latinLnBrk="0" hangingPunct="1">
              <a:lnSpc>
                <a:spcPct val="100000"/>
              </a:lnSpc>
              <a:spcBef>
                <a:spcPts val="0"/>
              </a:spcBef>
              <a:spcAft>
                <a:spcPts val="1000"/>
              </a:spcAft>
              <a:buClr>
                <a:schemeClr val="tx1"/>
              </a:buClr>
              <a:buSzPct val="100000"/>
              <a:buFont typeface="Arial"/>
              <a:buChar char="•"/>
              <a:tabLst/>
              <a:defRPr/>
            </a:pPr>
            <a:r>
              <a:rPr kumimoji="0" lang="en-GB" sz="2500" b="0" i="0" u="none" strike="noStrike" kern="1200" cap="none" spc="0" normalizeH="0" baseline="0" noProof="0" dirty="0" smtClean="0">
                <a:ln>
                  <a:noFill/>
                </a:ln>
                <a:solidFill>
                  <a:schemeClr val="accent4">
                    <a:lumMod val="60000"/>
                    <a:lumOff val="40000"/>
                  </a:schemeClr>
                </a:solidFill>
                <a:effectLst/>
                <a:uLnTx/>
                <a:uFillTx/>
                <a:latin typeface="+mn-lt"/>
                <a:ea typeface="+mn-ea"/>
                <a:cs typeface="+mn-cs"/>
              </a:rPr>
              <a:t>Glands: pineal</a:t>
            </a:r>
          </a:p>
          <a:p>
            <a:pPr marL="285750" marR="0" lvl="0" indent="-285750" algn="l" defTabSz="457200" rtl="0" eaLnBrk="1" fontAlgn="auto" latinLnBrk="0" hangingPunct="1">
              <a:lnSpc>
                <a:spcPct val="100000"/>
              </a:lnSpc>
              <a:spcBef>
                <a:spcPts val="0"/>
              </a:spcBef>
              <a:spcAft>
                <a:spcPts val="1000"/>
              </a:spcAft>
              <a:buClr>
                <a:schemeClr val="tx1"/>
              </a:buClr>
              <a:buSzPct val="100000"/>
              <a:buFont typeface="Arial"/>
              <a:buChar char="•"/>
              <a:tabLst/>
              <a:defRPr/>
            </a:pPr>
            <a:r>
              <a:rPr kumimoji="0" lang="en-GB" sz="2500" b="0" i="0" u="none" strike="noStrike" kern="1200" cap="none" spc="0" normalizeH="0" baseline="0" noProof="0" dirty="0" smtClean="0">
                <a:ln>
                  <a:noFill/>
                </a:ln>
                <a:solidFill>
                  <a:schemeClr val="accent4">
                    <a:lumMod val="60000"/>
                    <a:lumOff val="40000"/>
                  </a:schemeClr>
                </a:solidFill>
                <a:effectLst/>
                <a:uLnTx/>
                <a:uFillTx/>
                <a:latin typeface="+mn-lt"/>
                <a:ea typeface="+mn-ea"/>
                <a:cs typeface="+mn-cs"/>
              </a:rPr>
              <a:t>Colour: violet      Sound:      Petals: 998</a:t>
            </a:r>
          </a:p>
          <a:p>
            <a:pPr marL="285750" marR="0" lvl="0" indent="-285750" algn="l" defTabSz="457200" rtl="0" eaLnBrk="1" fontAlgn="auto" latinLnBrk="0" hangingPunct="1">
              <a:lnSpc>
                <a:spcPct val="100000"/>
              </a:lnSpc>
              <a:spcBef>
                <a:spcPts val="0"/>
              </a:spcBef>
              <a:spcAft>
                <a:spcPts val="1000"/>
              </a:spcAft>
              <a:buClr>
                <a:schemeClr val="tx1"/>
              </a:buClr>
              <a:buSzPct val="100000"/>
              <a:buFont typeface="Arial"/>
              <a:buChar char="•"/>
              <a:tabLst/>
              <a:defRPr/>
            </a:pPr>
            <a:r>
              <a:rPr kumimoji="0" lang="en-GB" sz="2500" b="0" i="0" u="none" strike="noStrike" kern="1200" cap="none" spc="0" normalizeH="0" baseline="0" noProof="0" dirty="0" smtClean="0">
                <a:ln>
                  <a:noFill/>
                </a:ln>
                <a:solidFill>
                  <a:schemeClr val="accent4">
                    <a:lumMod val="60000"/>
                    <a:lumOff val="40000"/>
                  </a:schemeClr>
                </a:solidFill>
                <a:effectLst/>
                <a:uLnTx/>
                <a:uFillTx/>
                <a:latin typeface="+mn-lt"/>
                <a:ea typeface="+mn-ea"/>
                <a:cs typeface="+mn-cs"/>
              </a:rPr>
              <a:t>Dysfunctions: nervous system disorders, chronic exhaustion, brain tumours, spiritual disharmony. </a:t>
            </a:r>
          </a:p>
        </p:txBody>
      </p:sp>
      <p:pic>
        <p:nvPicPr>
          <p:cNvPr id="5" name="Picture 2" descr="C:\Users\SURENDRA\Desktop\AURA VAASTU\AURA-VASTU8-7-17\Chakras\8.JPG"/>
          <p:cNvPicPr>
            <a:picLocks noChangeAspect="1" noChangeArrowheads="1"/>
          </p:cNvPicPr>
          <p:nvPr/>
        </p:nvPicPr>
        <p:blipFill>
          <a:blip r:embed="rId2"/>
          <a:srcRect t="1967"/>
          <a:stretch>
            <a:fillRect/>
          </a:stretch>
        </p:blipFill>
        <p:spPr bwMode="auto">
          <a:xfrm>
            <a:off x="126124" y="1125793"/>
            <a:ext cx="4813211" cy="3332146"/>
          </a:xfrm>
          <a:prstGeom prst="rect">
            <a:avLst/>
          </a:prstGeom>
          <a:noFill/>
        </p:spPr>
      </p:pic>
      <p:sp>
        <p:nvSpPr>
          <p:cNvPr id="6" name="Rectangle 5"/>
          <p:cNvSpPr/>
          <p:nvPr/>
        </p:nvSpPr>
        <p:spPr>
          <a:xfrm>
            <a:off x="166379" y="4631699"/>
            <a:ext cx="11710063" cy="1092607"/>
          </a:xfrm>
          <a:prstGeom prst="rect">
            <a:avLst/>
          </a:prstGeom>
        </p:spPr>
        <p:txBody>
          <a:bodyPr wrap="square">
            <a:spAutoFit/>
          </a:bodyPr>
          <a:lstStyle/>
          <a:p>
            <a:pPr>
              <a:spcAft>
                <a:spcPts val="600"/>
              </a:spcAft>
            </a:pPr>
            <a:r>
              <a:rPr lang="en-US" sz="2000" dirty="0" smtClean="0">
                <a:solidFill>
                  <a:srgbClr val="92D050"/>
                </a:solidFill>
                <a:latin typeface="Arial" pitchFamily="34" charset="0"/>
                <a:cs typeface="Arial" pitchFamily="34" charset="0"/>
              </a:rPr>
              <a:t>Crown/ Violet (</a:t>
            </a:r>
            <a:r>
              <a:rPr lang="en-US" sz="2000" dirty="0" err="1" smtClean="0">
                <a:solidFill>
                  <a:srgbClr val="92D050"/>
                </a:solidFill>
                <a:latin typeface="Arial" pitchFamily="34" charset="0"/>
                <a:cs typeface="Arial" pitchFamily="34" charset="0"/>
              </a:rPr>
              <a:t>Sahasrar</a:t>
            </a:r>
            <a:r>
              <a:rPr lang="en-US" sz="2000" dirty="0" smtClean="0">
                <a:solidFill>
                  <a:srgbClr val="92D050"/>
                </a:solidFill>
                <a:latin typeface="Arial" pitchFamily="34" charset="0"/>
                <a:cs typeface="Arial" pitchFamily="34" charset="0"/>
              </a:rPr>
              <a:t>) Pituitary:-</a:t>
            </a:r>
          </a:p>
          <a:p>
            <a:r>
              <a:rPr lang="en-US" sz="2000" dirty="0" smtClean="0">
                <a:solidFill>
                  <a:srgbClr val="92D050"/>
                </a:solidFill>
                <a:latin typeface="Arial" pitchFamily="34" charset="0"/>
                <a:cs typeface="Arial" pitchFamily="34" charset="0"/>
              </a:rPr>
              <a:t>Master gland- controls functions of endocrine glands, influences growth, sex hormones/ Expanse of spirituality </a:t>
            </a:r>
            <a:endParaRPr lang="en-US" sz="2000" dirty="0">
              <a:solidFill>
                <a:srgbClr val="92D050"/>
              </a:solidFill>
              <a:latin typeface="Arial" pitchFamily="34" charset="0"/>
              <a:cs typeface="Arial" pitchFamily="34" charset="0"/>
            </a:endParaRPr>
          </a:p>
        </p:txBody>
      </p:sp>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30013" y="148471"/>
            <a:ext cx="9112469" cy="6806415"/>
          </a:xfrm>
          <a:prstGeom prst="rect">
            <a:avLst/>
          </a:prstGeom>
        </p:spPr>
        <p:txBody>
          <a:bodyPr wrap="square">
            <a:spAutoFit/>
          </a:bodyPr>
          <a:lstStyle/>
          <a:p>
            <a:pPr algn="just">
              <a:lnSpc>
                <a:spcPct val="150000"/>
              </a:lnSpc>
              <a:spcAft>
                <a:spcPts val="600"/>
              </a:spcAft>
            </a:pPr>
            <a:r>
              <a:rPr lang="en-US" sz="2000" dirty="0" smtClean="0">
                <a:solidFill>
                  <a:srgbClr val="FFFF00"/>
                </a:solidFill>
                <a:latin typeface="Arial" pitchFamily="34" charset="0"/>
                <a:cs typeface="Arial" pitchFamily="34" charset="0"/>
              </a:rPr>
              <a:t>The human body is not only made up of the physical form but includes five other distinct sheaths known as ‘</a:t>
            </a:r>
            <a:r>
              <a:rPr lang="en-US" sz="2000" dirty="0" err="1" smtClean="0">
                <a:solidFill>
                  <a:srgbClr val="FFFF00"/>
                </a:solidFill>
                <a:latin typeface="Arial" pitchFamily="34" charset="0"/>
                <a:cs typeface="Arial" pitchFamily="34" charset="0"/>
              </a:rPr>
              <a:t>koshas</a:t>
            </a:r>
            <a:r>
              <a:rPr lang="en-US" sz="2000" dirty="0" smtClean="0">
                <a:solidFill>
                  <a:srgbClr val="FFFF00"/>
                </a:solidFill>
                <a:latin typeface="Arial" pitchFamily="34" charset="0"/>
                <a:cs typeface="Arial" pitchFamily="34" charset="0"/>
              </a:rPr>
              <a:t>’. Thus, each person possesses five bodies or </a:t>
            </a:r>
            <a:r>
              <a:rPr lang="en-US" sz="2000" dirty="0" err="1" smtClean="0">
                <a:solidFill>
                  <a:srgbClr val="FFFF00"/>
                </a:solidFill>
                <a:latin typeface="Arial" pitchFamily="34" charset="0"/>
                <a:cs typeface="Arial" pitchFamily="34" charset="0"/>
              </a:rPr>
              <a:t>koshas</a:t>
            </a:r>
            <a:r>
              <a:rPr lang="en-US" sz="2000" dirty="0" smtClean="0">
                <a:solidFill>
                  <a:srgbClr val="FFFF00"/>
                </a:solidFill>
                <a:latin typeface="Arial" pitchFamily="34" charset="0"/>
                <a:cs typeface="Arial" pitchFamily="34" charset="0"/>
              </a:rPr>
              <a:t>. All our ‘karmas’ (actions) and ‘</a:t>
            </a:r>
            <a:r>
              <a:rPr lang="en-US" sz="2000" dirty="0" err="1" smtClean="0">
                <a:solidFill>
                  <a:srgbClr val="FFFF00"/>
                </a:solidFill>
                <a:latin typeface="Arial" pitchFamily="34" charset="0"/>
                <a:cs typeface="Arial" pitchFamily="34" charset="0"/>
              </a:rPr>
              <a:t>sanskaras</a:t>
            </a:r>
            <a:r>
              <a:rPr lang="en-US" sz="2000" dirty="0" smtClean="0">
                <a:solidFill>
                  <a:srgbClr val="FFFF00"/>
                </a:solidFill>
                <a:latin typeface="Arial" pitchFamily="34" charset="0"/>
                <a:cs typeface="Arial" pitchFamily="34" charset="0"/>
              </a:rPr>
              <a:t>’ (experiences and memories) lie in the </a:t>
            </a:r>
            <a:r>
              <a:rPr lang="en-US" sz="2000" dirty="0" err="1" smtClean="0">
                <a:solidFill>
                  <a:srgbClr val="FFFF00"/>
                </a:solidFill>
                <a:latin typeface="Arial" pitchFamily="34" charset="0"/>
                <a:cs typeface="Arial" pitchFamily="34" charset="0"/>
              </a:rPr>
              <a:t>koshas</a:t>
            </a:r>
            <a:r>
              <a:rPr lang="en-US" sz="2000" dirty="0" smtClean="0">
                <a:solidFill>
                  <a:srgbClr val="FFFF00"/>
                </a:solidFill>
                <a:latin typeface="Arial" pitchFamily="34" charset="0"/>
                <a:cs typeface="Arial" pitchFamily="34" charset="0"/>
              </a:rPr>
              <a:t>. </a:t>
            </a:r>
          </a:p>
          <a:p>
            <a:pPr lvl="0" algn="just" defTabSz="914400" fontAlgn="base">
              <a:lnSpc>
                <a:spcPct val="150000"/>
              </a:lnSpc>
              <a:spcBef>
                <a:spcPct val="0"/>
              </a:spcBef>
              <a:spcAft>
                <a:spcPts val="600"/>
              </a:spcAft>
            </a:pPr>
            <a:r>
              <a:rPr lang="en-US" sz="2000" b="1" dirty="0" smtClean="0">
                <a:solidFill>
                  <a:srgbClr val="FFFF00"/>
                </a:solidFill>
                <a:latin typeface="Arial" pitchFamily="34" charset="0"/>
                <a:ea typeface="Calibri" pitchFamily="34" charset="0"/>
                <a:cs typeface="Arial" pitchFamily="34" charset="0"/>
              </a:rPr>
              <a:t>The five </a:t>
            </a:r>
            <a:r>
              <a:rPr lang="en-US" sz="2000" b="1" dirty="0" err="1" smtClean="0">
                <a:solidFill>
                  <a:srgbClr val="FFFF00"/>
                </a:solidFill>
                <a:latin typeface="Arial" pitchFamily="34" charset="0"/>
                <a:ea typeface="Calibri" pitchFamily="34" charset="0"/>
                <a:cs typeface="Arial" pitchFamily="34" charset="0"/>
              </a:rPr>
              <a:t>koshas</a:t>
            </a:r>
            <a:r>
              <a:rPr lang="en-US" sz="2000" b="1" dirty="0" smtClean="0">
                <a:solidFill>
                  <a:srgbClr val="FFFF00"/>
                </a:solidFill>
                <a:latin typeface="Arial" pitchFamily="34" charset="0"/>
                <a:ea typeface="Calibri" pitchFamily="34" charset="0"/>
                <a:cs typeface="Arial" pitchFamily="34" charset="0"/>
              </a:rPr>
              <a:t> are-</a:t>
            </a:r>
            <a:endParaRPr lang="en-US" sz="2000" b="1" dirty="0" smtClean="0">
              <a:solidFill>
                <a:srgbClr val="FFFF00"/>
              </a:solidFill>
              <a:latin typeface="Arial" pitchFamily="34" charset="0"/>
              <a:cs typeface="Arial" pitchFamily="34" charset="0"/>
            </a:endParaRPr>
          </a:p>
          <a:p>
            <a:pPr lvl="0" algn="just" defTabSz="914400" eaLnBrk="0" fontAlgn="base" hangingPunct="0">
              <a:lnSpc>
                <a:spcPct val="150000"/>
              </a:lnSpc>
              <a:spcBef>
                <a:spcPct val="0"/>
              </a:spcBef>
              <a:spcAft>
                <a:spcPct val="0"/>
              </a:spcAft>
              <a:buFontTx/>
              <a:buChar char="•"/>
            </a:pPr>
            <a:r>
              <a:rPr lang="en-US" sz="2000" dirty="0" err="1" smtClean="0">
                <a:solidFill>
                  <a:srgbClr val="FFFF00"/>
                </a:solidFill>
                <a:latin typeface="Arial" pitchFamily="34" charset="0"/>
                <a:ea typeface="Calibri" pitchFamily="34" charset="0"/>
                <a:cs typeface="Arial" pitchFamily="34" charset="0"/>
              </a:rPr>
              <a:t>Annamaya</a:t>
            </a:r>
            <a:r>
              <a:rPr lang="en-US" sz="2000" dirty="0" smtClean="0">
                <a:solidFill>
                  <a:srgbClr val="FFFF00"/>
                </a:solidFill>
                <a:latin typeface="Arial" pitchFamily="34" charset="0"/>
                <a:ea typeface="Calibri" pitchFamily="34" charset="0"/>
                <a:cs typeface="Arial" pitchFamily="34" charset="0"/>
              </a:rPr>
              <a:t> </a:t>
            </a:r>
            <a:r>
              <a:rPr lang="en-US" sz="2000" dirty="0" err="1" smtClean="0">
                <a:solidFill>
                  <a:srgbClr val="FFFF00"/>
                </a:solidFill>
                <a:latin typeface="Arial" pitchFamily="34" charset="0"/>
                <a:ea typeface="Calibri" pitchFamily="34" charset="0"/>
                <a:cs typeface="Arial" pitchFamily="34" charset="0"/>
              </a:rPr>
              <a:t>kosha</a:t>
            </a:r>
            <a:r>
              <a:rPr lang="en-US" sz="2000" dirty="0" smtClean="0">
                <a:solidFill>
                  <a:srgbClr val="FFFF00"/>
                </a:solidFill>
                <a:latin typeface="Arial" pitchFamily="34" charset="0"/>
                <a:ea typeface="Calibri" pitchFamily="34" charset="0"/>
                <a:cs typeface="Arial" pitchFamily="34" charset="0"/>
              </a:rPr>
              <a:t> (The physical sheath)</a:t>
            </a:r>
            <a:endParaRPr lang="en-US" sz="2000" dirty="0" smtClean="0">
              <a:solidFill>
                <a:srgbClr val="FFFF00"/>
              </a:solidFill>
              <a:latin typeface="Arial" pitchFamily="34" charset="0"/>
              <a:cs typeface="Arial" pitchFamily="34" charset="0"/>
            </a:endParaRPr>
          </a:p>
          <a:p>
            <a:pPr lvl="0" algn="just" defTabSz="914400" eaLnBrk="0" fontAlgn="base" hangingPunct="0">
              <a:lnSpc>
                <a:spcPct val="150000"/>
              </a:lnSpc>
              <a:spcBef>
                <a:spcPct val="0"/>
              </a:spcBef>
              <a:spcAft>
                <a:spcPct val="0"/>
              </a:spcAft>
              <a:buFontTx/>
              <a:buChar char="•"/>
            </a:pPr>
            <a:r>
              <a:rPr lang="en-US" sz="2000" dirty="0" err="1" smtClean="0">
                <a:solidFill>
                  <a:srgbClr val="FFFF00"/>
                </a:solidFill>
                <a:latin typeface="Arial" pitchFamily="34" charset="0"/>
                <a:ea typeface="Calibri" pitchFamily="34" charset="0"/>
                <a:cs typeface="Arial" pitchFamily="34" charset="0"/>
              </a:rPr>
              <a:t>Pranamaya</a:t>
            </a:r>
            <a:r>
              <a:rPr lang="en-US" sz="2000" dirty="0" smtClean="0">
                <a:solidFill>
                  <a:srgbClr val="FFFF00"/>
                </a:solidFill>
                <a:latin typeface="Arial" pitchFamily="34" charset="0"/>
                <a:ea typeface="Calibri" pitchFamily="34" charset="0"/>
                <a:cs typeface="Arial" pitchFamily="34" charset="0"/>
              </a:rPr>
              <a:t> </a:t>
            </a:r>
            <a:r>
              <a:rPr lang="en-US" sz="2000" dirty="0" err="1" smtClean="0">
                <a:solidFill>
                  <a:srgbClr val="FFFF00"/>
                </a:solidFill>
                <a:latin typeface="Arial" pitchFamily="34" charset="0"/>
                <a:ea typeface="Calibri" pitchFamily="34" charset="0"/>
                <a:cs typeface="Arial" pitchFamily="34" charset="0"/>
              </a:rPr>
              <a:t>kosha</a:t>
            </a:r>
            <a:r>
              <a:rPr lang="en-US" sz="2000" dirty="0" smtClean="0">
                <a:solidFill>
                  <a:srgbClr val="FFFF00"/>
                </a:solidFill>
                <a:latin typeface="Arial" pitchFamily="34" charset="0"/>
                <a:ea typeface="Calibri" pitchFamily="34" charset="0"/>
                <a:cs typeface="Arial" pitchFamily="34" charset="0"/>
              </a:rPr>
              <a:t> (The energy sheath)</a:t>
            </a:r>
            <a:endParaRPr lang="en-US" sz="2000" dirty="0" smtClean="0">
              <a:solidFill>
                <a:srgbClr val="FFFF00"/>
              </a:solidFill>
              <a:latin typeface="Arial" pitchFamily="34" charset="0"/>
              <a:cs typeface="Arial" pitchFamily="34" charset="0"/>
            </a:endParaRPr>
          </a:p>
          <a:p>
            <a:pPr lvl="0" algn="just" defTabSz="914400" eaLnBrk="0" fontAlgn="base" hangingPunct="0">
              <a:lnSpc>
                <a:spcPct val="150000"/>
              </a:lnSpc>
              <a:spcBef>
                <a:spcPct val="0"/>
              </a:spcBef>
              <a:spcAft>
                <a:spcPct val="0"/>
              </a:spcAft>
              <a:buFontTx/>
              <a:buChar char="•"/>
            </a:pPr>
            <a:r>
              <a:rPr lang="en-US" sz="2000" dirty="0" err="1" smtClean="0">
                <a:solidFill>
                  <a:srgbClr val="FFFF00"/>
                </a:solidFill>
                <a:latin typeface="Arial" pitchFamily="34" charset="0"/>
                <a:ea typeface="Calibri" pitchFamily="34" charset="0"/>
                <a:cs typeface="Arial" pitchFamily="34" charset="0"/>
              </a:rPr>
              <a:t>Manomaya</a:t>
            </a:r>
            <a:r>
              <a:rPr lang="en-US" sz="2000" dirty="0" smtClean="0">
                <a:solidFill>
                  <a:srgbClr val="FFFF00"/>
                </a:solidFill>
                <a:latin typeface="Arial" pitchFamily="34" charset="0"/>
                <a:ea typeface="Calibri" pitchFamily="34" charset="0"/>
                <a:cs typeface="Arial" pitchFamily="34" charset="0"/>
              </a:rPr>
              <a:t> </a:t>
            </a:r>
            <a:r>
              <a:rPr lang="en-US" sz="2000" dirty="0" err="1" smtClean="0">
                <a:solidFill>
                  <a:srgbClr val="FFFF00"/>
                </a:solidFill>
                <a:latin typeface="Arial" pitchFamily="34" charset="0"/>
                <a:ea typeface="Calibri" pitchFamily="34" charset="0"/>
                <a:cs typeface="Arial" pitchFamily="34" charset="0"/>
              </a:rPr>
              <a:t>kosha</a:t>
            </a:r>
            <a:r>
              <a:rPr lang="en-US" sz="2000" dirty="0" smtClean="0">
                <a:solidFill>
                  <a:srgbClr val="FFFF00"/>
                </a:solidFill>
                <a:latin typeface="Arial" pitchFamily="34" charset="0"/>
                <a:ea typeface="Calibri" pitchFamily="34" charset="0"/>
                <a:cs typeface="Arial" pitchFamily="34" charset="0"/>
              </a:rPr>
              <a:t> (The mental sheath)</a:t>
            </a:r>
            <a:endParaRPr lang="en-US" sz="2000" dirty="0" smtClean="0">
              <a:solidFill>
                <a:srgbClr val="FFFF00"/>
              </a:solidFill>
              <a:latin typeface="Arial" pitchFamily="34" charset="0"/>
              <a:cs typeface="Arial" pitchFamily="34" charset="0"/>
            </a:endParaRPr>
          </a:p>
          <a:p>
            <a:pPr lvl="0" algn="just" defTabSz="914400" eaLnBrk="0" fontAlgn="base" hangingPunct="0">
              <a:lnSpc>
                <a:spcPct val="150000"/>
              </a:lnSpc>
              <a:spcBef>
                <a:spcPct val="0"/>
              </a:spcBef>
              <a:spcAft>
                <a:spcPct val="0"/>
              </a:spcAft>
              <a:buFontTx/>
              <a:buChar char="•"/>
            </a:pPr>
            <a:r>
              <a:rPr lang="en-US" sz="2000" dirty="0" err="1" smtClean="0">
                <a:solidFill>
                  <a:srgbClr val="FFFF00"/>
                </a:solidFill>
                <a:latin typeface="Arial" pitchFamily="34" charset="0"/>
                <a:ea typeface="Calibri" pitchFamily="34" charset="0"/>
                <a:cs typeface="Arial" pitchFamily="34" charset="0"/>
              </a:rPr>
              <a:t>Vigyanamaya</a:t>
            </a:r>
            <a:r>
              <a:rPr lang="en-US" sz="2000" dirty="0" smtClean="0">
                <a:solidFill>
                  <a:srgbClr val="FFFF00"/>
                </a:solidFill>
                <a:latin typeface="Arial" pitchFamily="34" charset="0"/>
                <a:ea typeface="Calibri" pitchFamily="34" charset="0"/>
                <a:cs typeface="Arial" pitchFamily="34" charset="0"/>
              </a:rPr>
              <a:t> </a:t>
            </a:r>
            <a:r>
              <a:rPr lang="en-US" sz="2000" dirty="0" err="1" smtClean="0">
                <a:solidFill>
                  <a:srgbClr val="FFFF00"/>
                </a:solidFill>
                <a:latin typeface="Arial" pitchFamily="34" charset="0"/>
                <a:ea typeface="Calibri" pitchFamily="34" charset="0"/>
                <a:cs typeface="Arial" pitchFamily="34" charset="0"/>
              </a:rPr>
              <a:t>kosha</a:t>
            </a:r>
            <a:r>
              <a:rPr lang="en-US" sz="2000" dirty="0" smtClean="0">
                <a:solidFill>
                  <a:srgbClr val="FFFF00"/>
                </a:solidFill>
                <a:latin typeface="Arial" pitchFamily="34" charset="0"/>
                <a:ea typeface="Calibri" pitchFamily="34" charset="0"/>
                <a:cs typeface="Arial" pitchFamily="34" charset="0"/>
              </a:rPr>
              <a:t> (The Intellectual sheath) </a:t>
            </a:r>
            <a:endParaRPr lang="en-US" sz="2000" dirty="0" smtClean="0">
              <a:solidFill>
                <a:srgbClr val="FFFF00"/>
              </a:solidFill>
              <a:latin typeface="Arial" pitchFamily="34" charset="0"/>
              <a:cs typeface="Arial" pitchFamily="34" charset="0"/>
            </a:endParaRPr>
          </a:p>
          <a:p>
            <a:pPr lvl="0" algn="just" defTabSz="914400" eaLnBrk="0" fontAlgn="base" hangingPunct="0">
              <a:lnSpc>
                <a:spcPct val="150000"/>
              </a:lnSpc>
              <a:spcBef>
                <a:spcPct val="0"/>
              </a:spcBef>
              <a:spcAft>
                <a:spcPts val="1200"/>
              </a:spcAft>
              <a:buFontTx/>
              <a:buChar char="•"/>
            </a:pPr>
            <a:r>
              <a:rPr lang="en-US" sz="2000" dirty="0" err="1" smtClean="0">
                <a:solidFill>
                  <a:srgbClr val="FFFF00"/>
                </a:solidFill>
                <a:latin typeface="Arial" pitchFamily="34" charset="0"/>
                <a:ea typeface="Calibri" pitchFamily="34" charset="0"/>
                <a:cs typeface="Arial" pitchFamily="34" charset="0"/>
              </a:rPr>
              <a:t>Anandamaya</a:t>
            </a:r>
            <a:r>
              <a:rPr lang="en-US" sz="2000" dirty="0" smtClean="0">
                <a:solidFill>
                  <a:srgbClr val="FFFF00"/>
                </a:solidFill>
                <a:latin typeface="Arial" pitchFamily="34" charset="0"/>
                <a:ea typeface="Calibri" pitchFamily="34" charset="0"/>
                <a:cs typeface="Arial" pitchFamily="34" charset="0"/>
              </a:rPr>
              <a:t> </a:t>
            </a:r>
            <a:r>
              <a:rPr lang="en-US" sz="2000" dirty="0" err="1" smtClean="0">
                <a:solidFill>
                  <a:srgbClr val="FFFF00"/>
                </a:solidFill>
                <a:latin typeface="Arial" pitchFamily="34" charset="0"/>
                <a:ea typeface="Calibri" pitchFamily="34" charset="0"/>
                <a:cs typeface="Arial" pitchFamily="34" charset="0"/>
              </a:rPr>
              <a:t>kosha</a:t>
            </a:r>
            <a:r>
              <a:rPr lang="en-US" sz="2000" dirty="0" smtClean="0">
                <a:solidFill>
                  <a:srgbClr val="FFFF00"/>
                </a:solidFill>
                <a:latin typeface="Arial" pitchFamily="34" charset="0"/>
                <a:ea typeface="Calibri" pitchFamily="34" charset="0"/>
                <a:cs typeface="Arial" pitchFamily="34" charset="0"/>
              </a:rPr>
              <a:t>    (The blissful sheath)</a:t>
            </a:r>
          </a:p>
          <a:p>
            <a:pPr lvl="0" algn="just" defTabSz="914400" eaLnBrk="0" fontAlgn="base" hangingPunct="0">
              <a:lnSpc>
                <a:spcPct val="150000"/>
              </a:lnSpc>
              <a:spcBef>
                <a:spcPct val="0"/>
              </a:spcBef>
              <a:spcAft>
                <a:spcPct val="0"/>
              </a:spcAft>
            </a:pPr>
            <a:r>
              <a:rPr lang="en-US" sz="2000" dirty="0" smtClean="0">
                <a:solidFill>
                  <a:srgbClr val="FFFF00"/>
                </a:solidFill>
                <a:latin typeface="Arial" pitchFamily="34" charset="0"/>
                <a:cs typeface="Arial" pitchFamily="34" charset="0"/>
              </a:rPr>
              <a:t>While the first five limbs are external practices, the last three of the limbs are internal practices of Raja Yoga. The last three limbs can be practiced only when one is through with the external preliminary practices. </a:t>
            </a:r>
          </a:p>
          <a:p>
            <a:pPr algn="just">
              <a:lnSpc>
                <a:spcPct val="150000"/>
              </a:lnSpc>
            </a:pPr>
            <a:endParaRPr lang="en-US" sz="2000" dirty="0">
              <a:solidFill>
                <a:srgbClr val="FFFF00"/>
              </a:solidFill>
              <a:latin typeface="Arial" pitchFamily="34" charset="0"/>
              <a:cs typeface="Arial" pitchFamily="34" charset="0"/>
            </a:endParaRPr>
          </a:p>
        </p:txBody>
      </p:sp>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ChangeArrowheads="1"/>
          </p:cNvSpPr>
          <p:nvPr/>
        </p:nvSpPr>
        <p:spPr bwMode="auto">
          <a:xfrm>
            <a:off x="1054248" y="430306"/>
            <a:ext cx="10212593" cy="59400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spcBef>
                <a:spcPct val="0"/>
              </a:spcBef>
              <a:spcAft>
                <a:spcPts val="1200"/>
              </a:spcAft>
              <a:buClrTx/>
              <a:buSzTx/>
              <a:buFontTx/>
              <a:buNone/>
              <a:tabLst/>
            </a:pPr>
            <a:r>
              <a:rPr kumimoji="0" lang="en-US" sz="2000" i="0" u="none" strike="noStrike" cap="none" normalizeH="0" baseline="0" dirty="0" smtClean="0">
                <a:ln>
                  <a:noFill/>
                </a:ln>
                <a:solidFill>
                  <a:srgbClr val="FFFF00"/>
                </a:solidFill>
                <a:effectLst/>
                <a:latin typeface="Arial" pitchFamily="34" charset="0"/>
                <a:ea typeface="Calibri" pitchFamily="34" charset="0"/>
                <a:cs typeface="Times New Roman" pitchFamily="18" charset="0"/>
              </a:rPr>
              <a:t>Raja yoga is one of the most systematic methods in order to achieve the highest states of meditation. </a:t>
            </a:r>
            <a:endParaRPr kumimoji="0" lang="en-US" sz="2000" i="0" u="none" strike="noStrike" cap="none" normalizeH="0" baseline="0" dirty="0" smtClean="0">
              <a:ln>
                <a:noFill/>
              </a:ln>
              <a:solidFill>
                <a:srgbClr val="FFFF00"/>
              </a:solidFill>
              <a:effectLst/>
              <a:latin typeface="Arial" pitchFamily="34" charset="0"/>
              <a:cs typeface="Arial" pitchFamily="34" charset="0"/>
            </a:endParaRPr>
          </a:p>
          <a:p>
            <a:pPr marL="0" marR="0" lvl="0" indent="0" algn="just" defTabSz="914400" rtl="0" eaLnBrk="0" fontAlgn="base" latinLnBrk="0" hangingPunct="0">
              <a:spcBef>
                <a:spcPct val="0"/>
              </a:spcBef>
              <a:spcAft>
                <a:spcPts val="1200"/>
              </a:spcAft>
              <a:buClrTx/>
              <a:buSzTx/>
              <a:buFontTx/>
              <a:buNone/>
              <a:tabLst/>
            </a:pPr>
            <a:r>
              <a:rPr kumimoji="0" lang="en-US" sz="2000" b="0" i="0" u="none" strike="noStrike" cap="none" normalizeH="0" baseline="0" dirty="0" smtClean="0">
                <a:ln>
                  <a:noFill/>
                </a:ln>
                <a:solidFill>
                  <a:srgbClr val="FFFF00"/>
                </a:solidFill>
                <a:effectLst/>
                <a:latin typeface="Arial" pitchFamily="34" charset="0"/>
                <a:ea typeface="Calibri" pitchFamily="34" charset="0"/>
                <a:cs typeface="Times New Roman" pitchFamily="18" charset="0"/>
              </a:rPr>
              <a:t>The eight limbs of Raja yoga are as follows-</a:t>
            </a:r>
            <a:endParaRPr kumimoji="0" lang="en-US" sz="2000" b="0" i="0" u="none" strike="noStrike" cap="none" normalizeH="0" baseline="0" dirty="0" smtClean="0">
              <a:ln>
                <a:noFill/>
              </a:ln>
              <a:solidFill>
                <a:srgbClr val="FFFF00"/>
              </a:solidFill>
              <a:effectLst/>
              <a:latin typeface="Arial" pitchFamily="34" charset="0"/>
              <a:cs typeface="Arial" pitchFamily="34" charset="0"/>
            </a:endParaRPr>
          </a:p>
          <a:p>
            <a:pPr marL="457200" marR="0" lvl="0" indent="0" defTabSz="914400" rtl="0" eaLnBrk="0" fontAlgn="base" latinLnBrk="0" hangingPunct="0">
              <a:spcBef>
                <a:spcPct val="0"/>
              </a:spcBef>
              <a:spcAft>
                <a:spcPts val="1200"/>
              </a:spcAft>
              <a:buClrTx/>
              <a:buSzTx/>
              <a:buFontTx/>
              <a:buChar char="•"/>
              <a:tabLst/>
            </a:pPr>
            <a:r>
              <a:rPr kumimoji="0" lang="en-US" sz="2000" b="0" i="0" u="none" strike="noStrike" cap="none" normalizeH="0" baseline="0" dirty="0" err="1" smtClean="0">
                <a:ln>
                  <a:noFill/>
                </a:ln>
                <a:solidFill>
                  <a:srgbClr val="FFFF00"/>
                </a:solidFill>
                <a:effectLst/>
                <a:latin typeface="Arial" pitchFamily="34" charset="0"/>
                <a:ea typeface="Calibri" pitchFamily="34" charset="0"/>
                <a:cs typeface="Times New Roman" pitchFamily="18" charset="0"/>
              </a:rPr>
              <a:t>Yamas</a:t>
            </a:r>
            <a:r>
              <a:rPr kumimoji="0" lang="en-US" sz="2000" b="0" i="0" u="none" strike="noStrike" cap="none" normalizeH="0" baseline="0" dirty="0" smtClean="0">
                <a:ln>
                  <a:noFill/>
                </a:ln>
                <a:solidFill>
                  <a:srgbClr val="FFFF00"/>
                </a:solidFill>
                <a:effectLst/>
                <a:latin typeface="Arial" pitchFamily="34" charset="0"/>
                <a:ea typeface="Calibri" pitchFamily="34" charset="0"/>
                <a:cs typeface="Times New Roman" pitchFamily="18" charset="0"/>
              </a:rPr>
              <a:t> (Abstinences)</a:t>
            </a:r>
            <a:endParaRPr kumimoji="0" lang="en-US" sz="2000" b="0" i="0" u="none" strike="noStrike" cap="none" normalizeH="0" baseline="0" dirty="0" smtClean="0">
              <a:ln>
                <a:noFill/>
              </a:ln>
              <a:solidFill>
                <a:srgbClr val="FFFF00"/>
              </a:solidFill>
              <a:effectLst/>
              <a:latin typeface="Arial" pitchFamily="34" charset="0"/>
              <a:cs typeface="Arial" pitchFamily="34" charset="0"/>
            </a:endParaRPr>
          </a:p>
          <a:p>
            <a:pPr marL="457200" marR="0" lvl="0" indent="0" defTabSz="914400" rtl="0" eaLnBrk="0" fontAlgn="base" latinLnBrk="0" hangingPunct="0">
              <a:spcBef>
                <a:spcPct val="0"/>
              </a:spcBef>
              <a:spcAft>
                <a:spcPts val="1200"/>
              </a:spcAft>
              <a:buClrTx/>
              <a:buSzTx/>
              <a:buFontTx/>
              <a:buChar char="•"/>
              <a:tabLst/>
            </a:pPr>
            <a:r>
              <a:rPr kumimoji="0" lang="en-US" sz="2000" b="0" i="0" u="none" strike="noStrike" cap="none" normalizeH="0" baseline="0" dirty="0" err="1" smtClean="0">
                <a:ln>
                  <a:noFill/>
                </a:ln>
                <a:solidFill>
                  <a:srgbClr val="FFFF00"/>
                </a:solidFill>
                <a:effectLst/>
                <a:latin typeface="Arial" pitchFamily="34" charset="0"/>
                <a:ea typeface="Calibri" pitchFamily="34" charset="0"/>
                <a:cs typeface="Times New Roman" pitchFamily="18" charset="0"/>
              </a:rPr>
              <a:t>Niyamas</a:t>
            </a:r>
            <a:r>
              <a:rPr kumimoji="0" lang="en-US" sz="2000" b="0" i="0" u="none" strike="noStrike" cap="none" normalizeH="0" baseline="0" dirty="0" smtClean="0">
                <a:ln>
                  <a:noFill/>
                </a:ln>
                <a:solidFill>
                  <a:srgbClr val="FFFF00"/>
                </a:solidFill>
                <a:effectLst/>
                <a:latin typeface="Arial" pitchFamily="34" charset="0"/>
                <a:ea typeface="Calibri" pitchFamily="34" charset="0"/>
                <a:cs typeface="Times New Roman" pitchFamily="18" charset="0"/>
              </a:rPr>
              <a:t> (Observances)</a:t>
            </a:r>
            <a:endParaRPr kumimoji="0" lang="en-US" sz="2000" b="0" i="0" u="none" strike="noStrike" cap="none" normalizeH="0" baseline="0" dirty="0" smtClean="0">
              <a:ln>
                <a:noFill/>
              </a:ln>
              <a:solidFill>
                <a:srgbClr val="FFFF00"/>
              </a:solidFill>
              <a:effectLst/>
              <a:latin typeface="Arial" pitchFamily="34" charset="0"/>
              <a:cs typeface="Arial" pitchFamily="34" charset="0"/>
            </a:endParaRPr>
          </a:p>
          <a:p>
            <a:pPr marL="457200" marR="0" lvl="0" indent="0" defTabSz="914400" rtl="0" eaLnBrk="0" fontAlgn="base" latinLnBrk="0" hangingPunct="0">
              <a:spcBef>
                <a:spcPct val="0"/>
              </a:spcBef>
              <a:spcAft>
                <a:spcPts val="1200"/>
              </a:spcAft>
              <a:buClrTx/>
              <a:buSzTx/>
              <a:buFontTx/>
              <a:buChar char="•"/>
              <a:tabLst/>
            </a:pPr>
            <a:r>
              <a:rPr kumimoji="0" lang="en-US" sz="2000" b="0" i="0" u="none" strike="noStrike" cap="none" normalizeH="0" baseline="0" dirty="0" err="1" smtClean="0">
                <a:ln>
                  <a:noFill/>
                </a:ln>
                <a:solidFill>
                  <a:srgbClr val="FFFF00"/>
                </a:solidFill>
                <a:effectLst/>
                <a:latin typeface="Arial" pitchFamily="34" charset="0"/>
                <a:ea typeface="Calibri" pitchFamily="34" charset="0"/>
                <a:cs typeface="Times New Roman" pitchFamily="18" charset="0"/>
              </a:rPr>
              <a:t>Asanas</a:t>
            </a:r>
            <a:r>
              <a:rPr kumimoji="0" lang="en-US" sz="2000" b="0" i="0" u="none" strike="noStrike" cap="none" normalizeH="0" baseline="0" dirty="0" smtClean="0">
                <a:ln>
                  <a:noFill/>
                </a:ln>
                <a:solidFill>
                  <a:srgbClr val="FFFF00"/>
                </a:solidFill>
                <a:effectLst/>
                <a:latin typeface="Arial" pitchFamily="34" charset="0"/>
                <a:ea typeface="Calibri" pitchFamily="34" charset="0"/>
                <a:cs typeface="Times New Roman" pitchFamily="18" charset="0"/>
              </a:rPr>
              <a:t> (Postures)</a:t>
            </a:r>
            <a:endParaRPr kumimoji="0" lang="en-US" sz="2000" b="0" i="0" u="none" strike="noStrike" cap="none" normalizeH="0" baseline="0" dirty="0" smtClean="0">
              <a:ln>
                <a:noFill/>
              </a:ln>
              <a:solidFill>
                <a:srgbClr val="FFFF00"/>
              </a:solidFill>
              <a:effectLst/>
              <a:latin typeface="Arial" pitchFamily="34" charset="0"/>
              <a:cs typeface="Arial" pitchFamily="34" charset="0"/>
            </a:endParaRPr>
          </a:p>
          <a:p>
            <a:pPr marL="457200" marR="0" lvl="0" indent="0" defTabSz="914400" rtl="0" eaLnBrk="0" fontAlgn="base" latinLnBrk="0" hangingPunct="0">
              <a:spcBef>
                <a:spcPct val="0"/>
              </a:spcBef>
              <a:spcAft>
                <a:spcPts val="1200"/>
              </a:spcAft>
              <a:buClrTx/>
              <a:buSzTx/>
              <a:buFontTx/>
              <a:buChar char="•"/>
              <a:tabLst/>
            </a:pPr>
            <a:r>
              <a:rPr kumimoji="0" lang="en-US" sz="2000" b="0" i="0" u="none" strike="noStrike" cap="none" normalizeH="0" baseline="0" dirty="0" err="1" smtClean="0">
                <a:ln>
                  <a:noFill/>
                </a:ln>
                <a:solidFill>
                  <a:srgbClr val="FFFF00"/>
                </a:solidFill>
                <a:effectLst/>
                <a:latin typeface="Arial" pitchFamily="34" charset="0"/>
                <a:ea typeface="Calibri" pitchFamily="34" charset="0"/>
                <a:cs typeface="Times New Roman" pitchFamily="18" charset="0"/>
              </a:rPr>
              <a:t>Pranayamas</a:t>
            </a:r>
            <a:r>
              <a:rPr kumimoji="0" lang="en-US" sz="2000" b="0" i="0" u="none" strike="noStrike" cap="none" normalizeH="0" baseline="0" dirty="0" smtClean="0">
                <a:ln>
                  <a:noFill/>
                </a:ln>
                <a:solidFill>
                  <a:srgbClr val="FFFF00"/>
                </a:solidFill>
                <a:effectLst/>
                <a:latin typeface="Arial" pitchFamily="34" charset="0"/>
                <a:ea typeface="Calibri" pitchFamily="34" charset="0"/>
                <a:cs typeface="Times New Roman" pitchFamily="18" charset="0"/>
              </a:rPr>
              <a:t> (control of breath)</a:t>
            </a:r>
            <a:endParaRPr kumimoji="0" lang="en-US" sz="2000" b="0" i="0" u="none" strike="noStrike" cap="none" normalizeH="0" baseline="0" dirty="0" smtClean="0">
              <a:ln>
                <a:noFill/>
              </a:ln>
              <a:solidFill>
                <a:srgbClr val="FFFF00"/>
              </a:solidFill>
              <a:effectLst/>
              <a:latin typeface="Arial" pitchFamily="34" charset="0"/>
              <a:cs typeface="Arial" pitchFamily="34" charset="0"/>
            </a:endParaRPr>
          </a:p>
          <a:p>
            <a:pPr marL="457200" marR="0" lvl="0" indent="0" defTabSz="914400" rtl="0" eaLnBrk="0" fontAlgn="base" latinLnBrk="0" hangingPunct="0">
              <a:spcBef>
                <a:spcPct val="0"/>
              </a:spcBef>
              <a:spcAft>
                <a:spcPts val="1200"/>
              </a:spcAft>
              <a:buClrTx/>
              <a:buSzTx/>
              <a:buFontTx/>
              <a:buChar char="•"/>
              <a:tabLst/>
            </a:pPr>
            <a:r>
              <a:rPr kumimoji="0" lang="en-US" sz="2000" b="0" i="0" u="none" strike="noStrike" cap="none" normalizeH="0" baseline="0" dirty="0" err="1" smtClean="0">
                <a:ln>
                  <a:noFill/>
                </a:ln>
                <a:solidFill>
                  <a:srgbClr val="FFFF00"/>
                </a:solidFill>
                <a:effectLst/>
                <a:latin typeface="Arial" pitchFamily="34" charset="0"/>
                <a:ea typeface="Calibri" pitchFamily="34" charset="0"/>
                <a:cs typeface="Times New Roman" pitchFamily="18" charset="0"/>
              </a:rPr>
              <a:t>Pratyahara</a:t>
            </a:r>
            <a:r>
              <a:rPr kumimoji="0" lang="en-US" sz="2000" b="0" i="0" u="none" strike="noStrike" cap="none" normalizeH="0" baseline="0" dirty="0" smtClean="0">
                <a:ln>
                  <a:noFill/>
                </a:ln>
                <a:solidFill>
                  <a:srgbClr val="FFFF00"/>
                </a:solidFill>
                <a:effectLst/>
                <a:latin typeface="Arial" pitchFamily="34" charset="0"/>
                <a:ea typeface="Calibri" pitchFamily="34" charset="0"/>
                <a:cs typeface="Times New Roman" pitchFamily="18" charset="0"/>
              </a:rPr>
              <a:t> (Abstraction)</a:t>
            </a:r>
            <a:endParaRPr kumimoji="0" lang="en-US" sz="2000" b="0" i="0" u="none" strike="noStrike" cap="none" normalizeH="0" baseline="0" dirty="0" smtClean="0">
              <a:ln>
                <a:noFill/>
              </a:ln>
              <a:solidFill>
                <a:srgbClr val="FFFF00"/>
              </a:solidFill>
              <a:effectLst/>
              <a:latin typeface="Arial" pitchFamily="34" charset="0"/>
              <a:cs typeface="Arial" pitchFamily="34" charset="0"/>
            </a:endParaRPr>
          </a:p>
          <a:p>
            <a:pPr marL="457200" marR="0" lvl="0" indent="0" defTabSz="914400" rtl="0" eaLnBrk="0" fontAlgn="base" latinLnBrk="0" hangingPunct="0">
              <a:spcBef>
                <a:spcPct val="0"/>
              </a:spcBef>
              <a:spcAft>
                <a:spcPts val="1200"/>
              </a:spcAft>
              <a:buClrTx/>
              <a:buSzTx/>
              <a:buFontTx/>
              <a:buChar char="•"/>
              <a:tabLst/>
            </a:pPr>
            <a:r>
              <a:rPr kumimoji="0" lang="en-US" sz="2000" b="0" i="0" u="none" strike="noStrike" cap="none" normalizeH="0" baseline="0" dirty="0" err="1" smtClean="0">
                <a:ln>
                  <a:noFill/>
                </a:ln>
                <a:solidFill>
                  <a:srgbClr val="FFFF00"/>
                </a:solidFill>
                <a:effectLst/>
                <a:latin typeface="Arial" pitchFamily="34" charset="0"/>
                <a:ea typeface="Calibri" pitchFamily="34" charset="0"/>
                <a:cs typeface="Times New Roman" pitchFamily="18" charset="0"/>
              </a:rPr>
              <a:t>Dharana</a:t>
            </a:r>
            <a:r>
              <a:rPr kumimoji="0" lang="en-US" sz="2000" b="0" i="0" u="none" strike="noStrike" cap="none" normalizeH="0" baseline="0" dirty="0" smtClean="0">
                <a:ln>
                  <a:noFill/>
                </a:ln>
                <a:solidFill>
                  <a:srgbClr val="FFFF00"/>
                </a:solidFill>
                <a:effectLst/>
                <a:latin typeface="Arial" pitchFamily="34" charset="0"/>
                <a:ea typeface="Calibri" pitchFamily="34" charset="0"/>
                <a:cs typeface="Times New Roman" pitchFamily="18" charset="0"/>
              </a:rPr>
              <a:t> (Concentration)</a:t>
            </a:r>
            <a:endParaRPr kumimoji="0" lang="en-US" sz="2000" b="0" i="0" u="none" strike="noStrike" cap="none" normalizeH="0" baseline="0" dirty="0" smtClean="0">
              <a:ln>
                <a:noFill/>
              </a:ln>
              <a:solidFill>
                <a:srgbClr val="FFFF00"/>
              </a:solidFill>
              <a:effectLst/>
              <a:latin typeface="Arial" pitchFamily="34" charset="0"/>
              <a:cs typeface="Arial" pitchFamily="34" charset="0"/>
            </a:endParaRPr>
          </a:p>
          <a:p>
            <a:pPr marL="457200" marR="0" lvl="0" indent="0" defTabSz="914400" rtl="0" eaLnBrk="0" fontAlgn="base" latinLnBrk="0" hangingPunct="0">
              <a:spcBef>
                <a:spcPct val="0"/>
              </a:spcBef>
              <a:spcAft>
                <a:spcPts val="1200"/>
              </a:spcAft>
              <a:buClrTx/>
              <a:buSzTx/>
              <a:buFontTx/>
              <a:buChar char="•"/>
              <a:tabLst/>
            </a:pPr>
            <a:r>
              <a:rPr kumimoji="0" lang="en-US" sz="2000" b="0" i="0" u="none" strike="noStrike" cap="none" normalizeH="0" baseline="0" dirty="0" err="1" smtClean="0">
                <a:ln>
                  <a:noFill/>
                </a:ln>
                <a:solidFill>
                  <a:srgbClr val="FFFF00"/>
                </a:solidFill>
                <a:effectLst/>
                <a:latin typeface="Arial" pitchFamily="34" charset="0"/>
                <a:ea typeface="Calibri" pitchFamily="34" charset="0"/>
                <a:cs typeface="Times New Roman" pitchFamily="18" charset="0"/>
              </a:rPr>
              <a:t>Dhyan</a:t>
            </a:r>
            <a:r>
              <a:rPr kumimoji="0" lang="en-US" sz="2000" b="0" i="0" u="none" strike="noStrike" cap="none" normalizeH="0" baseline="0" dirty="0" smtClean="0">
                <a:ln>
                  <a:noFill/>
                </a:ln>
                <a:solidFill>
                  <a:srgbClr val="FFFF00"/>
                </a:solidFill>
                <a:effectLst/>
                <a:latin typeface="Arial" pitchFamily="34" charset="0"/>
                <a:ea typeface="Calibri" pitchFamily="34" charset="0"/>
                <a:cs typeface="Times New Roman" pitchFamily="18" charset="0"/>
              </a:rPr>
              <a:t> (Meditation)</a:t>
            </a:r>
            <a:endParaRPr kumimoji="0" lang="en-US" sz="2000" b="0" i="0" u="none" strike="noStrike" cap="none" normalizeH="0" baseline="0" dirty="0" smtClean="0">
              <a:ln>
                <a:noFill/>
              </a:ln>
              <a:solidFill>
                <a:srgbClr val="FFFF00"/>
              </a:solidFill>
              <a:effectLst/>
              <a:latin typeface="Arial" pitchFamily="34" charset="0"/>
              <a:cs typeface="Arial" pitchFamily="34" charset="0"/>
            </a:endParaRPr>
          </a:p>
          <a:p>
            <a:pPr marL="457200" marR="0" lvl="0" indent="0" defTabSz="914400" rtl="0" eaLnBrk="0" fontAlgn="base" latinLnBrk="0" hangingPunct="0">
              <a:spcBef>
                <a:spcPct val="0"/>
              </a:spcBef>
              <a:spcAft>
                <a:spcPts val="1200"/>
              </a:spcAft>
              <a:buClrTx/>
              <a:buSzTx/>
              <a:buFontTx/>
              <a:buChar char="•"/>
              <a:tabLst/>
            </a:pPr>
            <a:r>
              <a:rPr kumimoji="0" lang="en-US" sz="2000" b="0" i="0" u="none" strike="noStrike" cap="none" normalizeH="0" baseline="0" dirty="0" smtClean="0">
                <a:ln>
                  <a:noFill/>
                </a:ln>
                <a:solidFill>
                  <a:srgbClr val="FFFF00"/>
                </a:solidFill>
                <a:effectLst/>
                <a:latin typeface="Arial" pitchFamily="34" charset="0"/>
                <a:ea typeface="Calibri" pitchFamily="34" charset="0"/>
                <a:cs typeface="Times New Roman" pitchFamily="18" charset="0"/>
              </a:rPr>
              <a:t>Samadhi (The </a:t>
            </a:r>
            <a:r>
              <a:rPr kumimoji="0" lang="en-US" sz="2000" b="0" i="0" u="none" strike="noStrike" cap="none" normalizeH="0" baseline="0" dirty="0" err="1" smtClean="0">
                <a:ln>
                  <a:noFill/>
                </a:ln>
                <a:solidFill>
                  <a:srgbClr val="FFFF00"/>
                </a:solidFill>
                <a:effectLst/>
                <a:latin typeface="Arial" pitchFamily="34" charset="0"/>
                <a:ea typeface="Calibri" pitchFamily="34" charset="0"/>
                <a:cs typeface="Times New Roman" pitchFamily="18" charset="0"/>
              </a:rPr>
              <a:t>superconscious</a:t>
            </a:r>
            <a:r>
              <a:rPr kumimoji="0" lang="en-US" sz="2000" b="0" i="0" u="none" strike="noStrike" cap="none" normalizeH="0" baseline="0" dirty="0" smtClean="0">
                <a:ln>
                  <a:noFill/>
                </a:ln>
                <a:solidFill>
                  <a:srgbClr val="FFFF00"/>
                </a:solidFill>
                <a:effectLst/>
                <a:latin typeface="Arial" pitchFamily="34" charset="0"/>
                <a:ea typeface="Calibri" pitchFamily="34" charset="0"/>
                <a:cs typeface="Times New Roman" pitchFamily="18" charset="0"/>
              </a:rPr>
              <a:t> state)</a:t>
            </a:r>
            <a:endParaRPr kumimoji="0" lang="en-US" sz="2000" b="0" i="0" u="none" strike="noStrike" cap="none" normalizeH="0" baseline="0" dirty="0" smtClean="0">
              <a:ln>
                <a:noFill/>
              </a:ln>
              <a:solidFill>
                <a:srgbClr val="FFFF00"/>
              </a:solidFill>
              <a:effectLst/>
              <a:latin typeface="Arial" pitchFamily="34" charset="0"/>
              <a:cs typeface="Arial" pitchFamily="34" charset="0"/>
            </a:endParaRPr>
          </a:p>
          <a:p>
            <a:pPr marL="0" marR="0" lvl="0" indent="0" algn="just" defTabSz="914400" rtl="0" eaLnBrk="0" fontAlgn="base" latinLnBrk="0" hangingPunct="0">
              <a:spcBef>
                <a:spcPct val="0"/>
              </a:spcBef>
              <a:spcAft>
                <a:spcPts val="1200"/>
              </a:spcAft>
              <a:buClrTx/>
              <a:buSzTx/>
              <a:buFontTx/>
              <a:buNone/>
              <a:tabLst/>
            </a:pPr>
            <a:r>
              <a:rPr kumimoji="0" lang="en-US" sz="2000" b="0" i="0" u="none" strike="noStrike" cap="none" normalizeH="0" baseline="0" dirty="0" smtClean="0">
                <a:ln>
                  <a:noFill/>
                </a:ln>
                <a:solidFill>
                  <a:srgbClr val="FFFF00"/>
                </a:solidFill>
                <a:effectLst/>
                <a:latin typeface="Arial" pitchFamily="34" charset="0"/>
                <a:ea typeface="Calibri" pitchFamily="34" charset="0"/>
                <a:cs typeface="Times New Roman" pitchFamily="18" charset="0"/>
              </a:rPr>
              <a:t>While the first five limbs are external practices, the last three of the limbs are internal practices of Raja Yoga. The last three limbs can be practiced only when one is through with the external preliminary practices. </a:t>
            </a:r>
            <a:endParaRPr kumimoji="0" lang="en-US" sz="2000" b="0" i="0" u="none" strike="noStrike" cap="none" normalizeH="0" baseline="0" dirty="0" smtClean="0">
              <a:ln>
                <a:noFill/>
              </a:ln>
              <a:solidFill>
                <a:srgbClr val="FFFF00"/>
              </a:solidFill>
              <a:effectLst/>
              <a:latin typeface="Arial" pitchFamily="34" charset="0"/>
              <a:cs typeface="Arial" pitchFamily="34" charset="0"/>
            </a:endParaRPr>
          </a:p>
        </p:txBody>
      </p:sp>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1131" y="575902"/>
            <a:ext cx="9532882" cy="5216813"/>
          </a:xfrm>
          <a:prstGeom prst="rect">
            <a:avLst/>
          </a:prstGeom>
        </p:spPr>
        <p:txBody>
          <a:bodyPr wrap="square">
            <a:spAutoFit/>
          </a:bodyPr>
          <a:lstStyle/>
          <a:p>
            <a:pPr algn="ctr">
              <a:lnSpc>
                <a:spcPct val="150000"/>
              </a:lnSpc>
              <a:spcAft>
                <a:spcPts val="1200"/>
              </a:spcAft>
            </a:pPr>
            <a:r>
              <a:rPr lang="en-US" sz="3200" dirty="0" err="1" smtClean="0">
                <a:solidFill>
                  <a:srgbClr val="FFFF00"/>
                </a:solidFill>
                <a:latin typeface="Arial" pitchFamily="34" charset="0"/>
                <a:cs typeface="Arial" pitchFamily="34" charset="0"/>
              </a:rPr>
              <a:t>Yog</a:t>
            </a:r>
            <a:r>
              <a:rPr lang="en-US" sz="3200" dirty="0" smtClean="0">
                <a:solidFill>
                  <a:srgbClr val="FFFF00"/>
                </a:solidFill>
                <a:latin typeface="Arial" pitchFamily="34" charset="0"/>
                <a:cs typeface="Arial" pitchFamily="34" charset="0"/>
              </a:rPr>
              <a:t> </a:t>
            </a:r>
            <a:r>
              <a:rPr lang="en-US" sz="3200" dirty="0" err="1" smtClean="0">
                <a:solidFill>
                  <a:srgbClr val="FFFF00"/>
                </a:solidFill>
                <a:latin typeface="Arial" pitchFamily="34" charset="0"/>
                <a:cs typeface="Arial" pitchFamily="34" charset="0"/>
              </a:rPr>
              <a:t>Tatva</a:t>
            </a:r>
            <a:r>
              <a:rPr lang="en-US" sz="3200" dirty="0" smtClean="0">
                <a:solidFill>
                  <a:srgbClr val="FFFF00"/>
                </a:solidFill>
                <a:latin typeface="Arial" pitchFamily="34" charset="0"/>
                <a:cs typeface="Arial" pitchFamily="34" charset="0"/>
              </a:rPr>
              <a:t> </a:t>
            </a:r>
            <a:r>
              <a:rPr lang="en-US" sz="3200" dirty="0" err="1" smtClean="0">
                <a:solidFill>
                  <a:srgbClr val="FFFF00"/>
                </a:solidFill>
                <a:latin typeface="Arial" pitchFamily="34" charset="0"/>
                <a:cs typeface="Arial" pitchFamily="34" charset="0"/>
              </a:rPr>
              <a:t>Mudra</a:t>
            </a:r>
            <a:r>
              <a:rPr lang="en-US" sz="3200" dirty="0" smtClean="0">
                <a:solidFill>
                  <a:srgbClr val="FFFF00"/>
                </a:solidFill>
                <a:latin typeface="Arial" pitchFamily="34" charset="0"/>
                <a:cs typeface="Arial" pitchFamily="34" charset="0"/>
              </a:rPr>
              <a:t> </a:t>
            </a:r>
            <a:r>
              <a:rPr lang="en-US" sz="3200" dirty="0" err="1" smtClean="0">
                <a:solidFill>
                  <a:srgbClr val="FFFF00"/>
                </a:solidFill>
                <a:latin typeface="Arial" pitchFamily="34" charset="0"/>
                <a:cs typeface="Arial" pitchFamily="34" charset="0"/>
              </a:rPr>
              <a:t>Vigyan</a:t>
            </a:r>
            <a:r>
              <a:rPr lang="en-US" sz="3200" dirty="0" smtClean="0">
                <a:solidFill>
                  <a:srgbClr val="FFFF00"/>
                </a:solidFill>
                <a:latin typeface="Arial" pitchFamily="34" charset="0"/>
                <a:cs typeface="Arial" pitchFamily="34" charset="0"/>
              </a:rPr>
              <a:t> or Science of Gestures</a:t>
            </a:r>
            <a:endParaRPr lang="en-US" sz="2000" dirty="0" smtClean="0">
              <a:solidFill>
                <a:srgbClr val="FFFF00"/>
              </a:solidFill>
              <a:latin typeface="Arial" pitchFamily="34" charset="0"/>
              <a:cs typeface="Arial" pitchFamily="34" charset="0"/>
            </a:endParaRPr>
          </a:p>
          <a:p>
            <a:pPr algn="just">
              <a:lnSpc>
                <a:spcPct val="150000"/>
              </a:lnSpc>
              <a:spcAft>
                <a:spcPts val="600"/>
              </a:spcAft>
            </a:pPr>
            <a:r>
              <a:rPr lang="en-US" sz="2000" dirty="0" smtClean="0">
                <a:solidFill>
                  <a:srgbClr val="FFFF00"/>
                </a:solidFill>
                <a:latin typeface="Arial" pitchFamily="34" charset="0"/>
                <a:cs typeface="Arial" pitchFamily="34" charset="0"/>
              </a:rPr>
              <a:t>The five fingers in our hands also represent these five elements. To govern and utilize this wonderful natural mechanism, our learned sages, after a long research, had discovered </a:t>
            </a:r>
            <a:r>
              <a:rPr lang="en-US" sz="2000" dirty="0" err="1" smtClean="0">
                <a:solidFill>
                  <a:srgbClr val="FFFF00"/>
                </a:solidFill>
                <a:latin typeface="Arial" pitchFamily="34" charset="0"/>
                <a:cs typeface="Arial" pitchFamily="34" charset="0"/>
              </a:rPr>
              <a:t>Yog</a:t>
            </a:r>
            <a:r>
              <a:rPr lang="en-US" sz="2000" dirty="0" smtClean="0">
                <a:solidFill>
                  <a:srgbClr val="FFFF00"/>
                </a:solidFill>
                <a:latin typeface="Arial" pitchFamily="34" charset="0"/>
                <a:cs typeface="Arial" pitchFamily="34" charset="0"/>
              </a:rPr>
              <a:t> </a:t>
            </a:r>
            <a:r>
              <a:rPr lang="en-US" sz="2000" dirty="0" err="1" smtClean="0">
                <a:solidFill>
                  <a:srgbClr val="FFFF00"/>
                </a:solidFill>
                <a:latin typeface="Arial" pitchFamily="34" charset="0"/>
                <a:cs typeface="Arial" pitchFamily="34" charset="0"/>
              </a:rPr>
              <a:t>Tatva</a:t>
            </a:r>
            <a:r>
              <a:rPr lang="en-US" sz="2000" dirty="0" smtClean="0">
                <a:solidFill>
                  <a:srgbClr val="FFFF00"/>
                </a:solidFill>
                <a:latin typeface="Arial" pitchFamily="34" charset="0"/>
                <a:cs typeface="Arial" pitchFamily="34" charset="0"/>
              </a:rPr>
              <a:t> </a:t>
            </a:r>
            <a:r>
              <a:rPr lang="en-US" sz="2000" dirty="0" err="1" smtClean="0">
                <a:solidFill>
                  <a:srgbClr val="FFFF00"/>
                </a:solidFill>
                <a:latin typeface="Arial" pitchFamily="34" charset="0"/>
                <a:cs typeface="Arial" pitchFamily="34" charset="0"/>
              </a:rPr>
              <a:t>Mudra</a:t>
            </a:r>
            <a:r>
              <a:rPr lang="en-US" sz="2000" dirty="0" smtClean="0">
                <a:solidFill>
                  <a:srgbClr val="FFFF00"/>
                </a:solidFill>
                <a:latin typeface="Arial" pitchFamily="34" charset="0"/>
                <a:cs typeface="Arial" pitchFamily="34" charset="0"/>
              </a:rPr>
              <a:t> </a:t>
            </a:r>
            <a:r>
              <a:rPr lang="en-US" sz="2000" dirty="0" err="1" smtClean="0">
                <a:solidFill>
                  <a:srgbClr val="FFFF00"/>
                </a:solidFill>
                <a:latin typeface="Arial" pitchFamily="34" charset="0"/>
                <a:cs typeface="Arial" pitchFamily="34" charset="0"/>
              </a:rPr>
              <a:t>Vigyan</a:t>
            </a:r>
            <a:r>
              <a:rPr lang="en-US" sz="2000" dirty="0" smtClean="0">
                <a:solidFill>
                  <a:srgbClr val="FFFF00"/>
                </a:solidFill>
                <a:latin typeface="Arial" pitchFamily="34" charset="0"/>
                <a:cs typeface="Arial" pitchFamily="34" charset="0"/>
              </a:rPr>
              <a:t> or Science of Gestures. These gestures act just like a remote control to regulate the human body. </a:t>
            </a:r>
          </a:p>
          <a:p>
            <a:pPr algn="just">
              <a:lnSpc>
                <a:spcPct val="150000"/>
              </a:lnSpc>
              <a:spcAft>
                <a:spcPts val="600"/>
              </a:spcAft>
            </a:pPr>
            <a:r>
              <a:rPr lang="en-US" sz="2000" dirty="0" smtClean="0">
                <a:solidFill>
                  <a:srgbClr val="FFFF00"/>
                </a:solidFill>
                <a:latin typeface="Arial" pitchFamily="34" charset="0"/>
                <a:cs typeface="Arial" pitchFamily="34" charset="0"/>
              </a:rPr>
              <a:t>Science of </a:t>
            </a:r>
            <a:r>
              <a:rPr lang="en-US" sz="2000" dirty="0" err="1" smtClean="0">
                <a:solidFill>
                  <a:srgbClr val="FFFF00"/>
                </a:solidFill>
                <a:latin typeface="Arial" pitchFamily="34" charset="0"/>
                <a:cs typeface="Arial" pitchFamily="34" charset="0"/>
              </a:rPr>
              <a:t>mudras</a:t>
            </a:r>
            <a:r>
              <a:rPr lang="en-US" sz="2000" dirty="0" smtClean="0">
                <a:solidFill>
                  <a:srgbClr val="FFFF00"/>
                </a:solidFill>
                <a:latin typeface="Arial" pitchFamily="34" charset="0"/>
                <a:cs typeface="Arial" pitchFamily="34" charset="0"/>
              </a:rPr>
              <a:t> is an excellent resource which the body possesses. </a:t>
            </a:r>
            <a:r>
              <a:rPr lang="en-US" sz="2000" dirty="0" err="1" smtClean="0">
                <a:solidFill>
                  <a:srgbClr val="FFFF00"/>
                </a:solidFill>
                <a:latin typeface="Arial" pitchFamily="34" charset="0"/>
                <a:cs typeface="Arial" pitchFamily="34" charset="0"/>
              </a:rPr>
              <a:t>Mudras</a:t>
            </a:r>
            <a:r>
              <a:rPr lang="en-US" sz="2000" dirty="0" smtClean="0">
                <a:solidFill>
                  <a:srgbClr val="FFFF00"/>
                </a:solidFill>
                <a:latin typeface="Arial" pitchFamily="34" charset="0"/>
                <a:cs typeface="Arial" pitchFamily="34" charset="0"/>
              </a:rPr>
              <a:t>, here, mean the different kind of postures formed by joining and crossing of the fingers of either one or both hands. As per </a:t>
            </a:r>
            <a:r>
              <a:rPr lang="en-US" sz="2000" dirty="0" err="1" smtClean="0">
                <a:solidFill>
                  <a:srgbClr val="FFFF00"/>
                </a:solidFill>
                <a:latin typeface="Arial" pitchFamily="34" charset="0"/>
                <a:cs typeface="Arial" pitchFamily="34" charset="0"/>
              </a:rPr>
              <a:t>Mudra</a:t>
            </a:r>
            <a:r>
              <a:rPr lang="en-US" sz="2000" dirty="0" smtClean="0">
                <a:solidFill>
                  <a:srgbClr val="FFFF00"/>
                </a:solidFill>
                <a:latin typeface="Arial" pitchFamily="34" charset="0"/>
                <a:cs typeface="Arial" pitchFamily="34" charset="0"/>
              </a:rPr>
              <a:t> </a:t>
            </a:r>
            <a:r>
              <a:rPr lang="en-US" sz="2000" dirty="0" err="1" smtClean="0">
                <a:solidFill>
                  <a:srgbClr val="FFFF00"/>
                </a:solidFill>
                <a:latin typeface="Arial" pitchFamily="34" charset="0"/>
                <a:cs typeface="Arial" pitchFamily="34" charset="0"/>
              </a:rPr>
              <a:t>Vigyan</a:t>
            </a:r>
            <a:r>
              <a:rPr lang="en-US" sz="2000" dirty="0" smtClean="0">
                <a:solidFill>
                  <a:srgbClr val="FFFF00"/>
                </a:solidFill>
                <a:latin typeface="Arial" pitchFamily="34" charset="0"/>
                <a:cs typeface="Arial" pitchFamily="34" charset="0"/>
              </a:rPr>
              <a:t>, it is stated that there is a tremendous energy flow in the hands. Each finger symbolizes one of the five elements- </a:t>
            </a:r>
            <a:r>
              <a:rPr lang="en-US" sz="2000" dirty="0" err="1" smtClean="0">
                <a:solidFill>
                  <a:srgbClr val="FFFF00"/>
                </a:solidFill>
                <a:latin typeface="Arial" pitchFamily="34" charset="0"/>
                <a:cs typeface="Arial" pitchFamily="34" charset="0"/>
              </a:rPr>
              <a:t>agni</a:t>
            </a:r>
            <a:r>
              <a:rPr lang="en-US" sz="2000" dirty="0" smtClean="0">
                <a:solidFill>
                  <a:srgbClr val="FFFF00"/>
                </a:solidFill>
                <a:latin typeface="Arial" pitchFamily="34" charset="0"/>
                <a:cs typeface="Arial" pitchFamily="34" charset="0"/>
              </a:rPr>
              <a:t> (fire), </a:t>
            </a:r>
            <a:r>
              <a:rPr lang="en-US" sz="2000" dirty="0" err="1" smtClean="0">
                <a:solidFill>
                  <a:srgbClr val="FFFF00"/>
                </a:solidFill>
                <a:latin typeface="Arial" pitchFamily="34" charset="0"/>
                <a:cs typeface="Arial" pitchFamily="34" charset="0"/>
              </a:rPr>
              <a:t>vayu</a:t>
            </a:r>
            <a:r>
              <a:rPr lang="en-US" sz="2000" dirty="0" smtClean="0">
                <a:solidFill>
                  <a:srgbClr val="FFFF00"/>
                </a:solidFill>
                <a:latin typeface="Arial" pitchFamily="34" charset="0"/>
                <a:cs typeface="Arial" pitchFamily="34" charset="0"/>
              </a:rPr>
              <a:t> (air), </a:t>
            </a:r>
            <a:r>
              <a:rPr lang="en-US" sz="2000" dirty="0" err="1" smtClean="0">
                <a:solidFill>
                  <a:srgbClr val="FFFF00"/>
                </a:solidFill>
                <a:latin typeface="Arial" pitchFamily="34" charset="0"/>
                <a:cs typeface="Arial" pitchFamily="34" charset="0"/>
              </a:rPr>
              <a:t>akash</a:t>
            </a:r>
            <a:r>
              <a:rPr lang="en-US" sz="2000" dirty="0" smtClean="0">
                <a:solidFill>
                  <a:srgbClr val="FFFF00"/>
                </a:solidFill>
                <a:latin typeface="Arial" pitchFamily="34" charset="0"/>
                <a:cs typeface="Arial" pitchFamily="34" charset="0"/>
              </a:rPr>
              <a:t> (ether), </a:t>
            </a:r>
            <a:r>
              <a:rPr lang="en-US" sz="2000" dirty="0" err="1" smtClean="0">
                <a:solidFill>
                  <a:srgbClr val="FFFF00"/>
                </a:solidFill>
                <a:latin typeface="Arial" pitchFamily="34" charset="0"/>
                <a:cs typeface="Arial" pitchFamily="34" charset="0"/>
              </a:rPr>
              <a:t>prithvi</a:t>
            </a:r>
            <a:r>
              <a:rPr lang="en-US" sz="2000" dirty="0" smtClean="0">
                <a:solidFill>
                  <a:srgbClr val="FFFF00"/>
                </a:solidFill>
                <a:latin typeface="Arial" pitchFamily="34" charset="0"/>
                <a:cs typeface="Arial" pitchFamily="34" charset="0"/>
              </a:rPr>
              <a:t> (earth) and </a:t>
            </a:r>
            <a:r>
              <a:rPr lang="en-US" sz="2000" dirty="0" err="1" smtClean="0">
                <a:solidFill>
                  <a:srgbClr val="FFFF00"/>
                </a:solidFill>
                <a:latin typeface="Arial" pitchFamily="34" charset="0"/>
                <a:cs typeface="Arial" pitchFamily="34" charset="0"/>
              </a:rPr>
              <a:t>jal</a:t>
            </a:r>
            <a:r>
              <a:rPr lang="en-US" sz="2000" dirty="0" smtClean="0">
                <a:solidFill>
                  <a:srgbClr val="FFFF00"/>
                </a:solidFill>
                <a:latin typeface="Arial" pitchFamily="34" charset="0"/>
                <a:cs typeface="Arial" pitchFamily="34" charset="0"/>
              </a:rPr>
              <a:t> (water). </a:t>
            </a:r>
            <a:endParaRPr lang="en-US" sz="2000" dirty="0">
              <a:solidFill>
                <a:srgbClr val="FFFF00"/>
              </a:solidFill>
              <a:latin typeface="Arial" pitchFamily="34" charset="0"/>
              <a:cs typeface="Arial" pitchFamily="34" charset="0"/>
            </a:endParaRPr>
          </a:p>
        </p:txBody>
      </p:sp>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3"/>
          <p:cNvGrpSpPr/>
          <p:nvPr/>
        </p:nvGrpSpPr>
        <p:grpSpPr>
          <a:xfrm>
            <a:off x="945918" y="651641"/>
            <a:ext cx="4603520" cy="5948856"/>
            <a:chOff x="746235" y="651641"/>
            <a:chExt cx="4046482" cy="5108028"/>
          </a:xfrm>
        </p:grpSpPr>
        <p:grpSp>
          <p:nvGrpSpPr>
            <p:cNvPr id="5" name="Group 12"/>
            <p:cNvGrpSpPr/>
            <p:nvPr/>
          </p:nvGrpSpPr>
          <p:grpSpPr>
            <a:xfrm>
              <a:off x="751886" y="1061700"/>
              <a:ext cx="4019812" cy="4697969"/>
              <a:chOff x="636271" y="304955"/>
              <a:chExt cx="3943455" cy="3531320"/>
            </a:xfrm>
          </p:grpSpPr>
          <p:pic>
            <p:nvPicPr>
              <p:cNvPr id="3" name="Picture 2" descr="1.jpg"/>
              <p:cNvPicPr>
                <a:picLocks noChangeAspect="1"/>
              </p:cNvPicPr>
              <p:nvPr/>
            </p:nvPicPr>
            <p:blipFill>
              <a:blip r:embed="rId2"/>
              <a:srcRect b="19037"/>
              <a:stretch>
                <a:fillRect/>
              </a:stretch>
            </p:blipFill>
            <p:spPr>
              <a:xfrm>
                <a:off x="636271" y="304955"/>
                <a:ext cx="3943455" cy="3531320"/>
              </a:xfrm>
              <a:prstGeom prst="rect">
                <a:avLst/>
              </a:prstGeom>
            </p:spPr>
          </p:pic>
          <p:pic>
            <p:nvPicPr>
              <p:cNvPr id="47106" name="Picture 2"/>
              <p:cNvPicPr>
                <a:picLocks noChangeAspect="1" noChangeArrowheads="1"/>
              </p:cNvPicPr>
              <p:nvPr/>
            </p:nvPicPr>
            <p:blipFill>
              <a:blip r:embed="rId3"/>
              <a:srcRect/>
              <a:stretch>
                <a:fillRect/>
              </a:stretch>
            </p:blipFill>
            <p:spPr bwMode="auto">
              <a:xfrm>
                <a:off x="3039455" y="2608127"/>
                <a:ext cx="492021" cy="412502"/>
              </a:xfrm>
              <a:prstGeom prst="rect">
                <a:avLst/>
              </a:prstGeom>
              <a:noFill/>
              <a:ln w="9525">
                <a:noFill/>
                <a:miter lim="800000"/>
                <a:headEnd/>
                <a:tailEnd/>
              </a:ln>
              <a:effectLst/>
            </p:spPr>
          </p:pic>
          <p:pic>
            <p:nvPicPr>
              <p:cNvPr id="47107" name="Picture 3"/>
              <p:cNvPicPr>
                <a:picLocks noChangeAspect="1" noChangeArrowheads="1"/>
              </p:cNvPicPr>
              <p:nvPr/>
            </p:nvPicPr>
            <p:blipFill>
              <a:blip r:embed="rId4"/>
              <a:srcRect/>
              <a:stretch>
                <a:fillRect/>
              </a:stretch>
            </p:blipFill>
            <p:spPr bwMode="auto">
              <a:xfrm>
                <a:off x="2671817" y="1902375"/>
                <a:ext cx="344594" cy="340928"/>
              </a:xfrm>
              <a:prstGeom prst="rect">
                <a:avLst/>
              </a:prstGeom>
              <a:noFill/>
              <a:ln w="9525">
                <a:noFill/>
                <a:miter lim="800000"/>
                <a:headEnd/>
                <a:tailEnd/>
              </a:ln>
              <a:effectLst/>
            </p:spPr>
          </p:pic>
          <p:pic>
            <p:nvPicPr>
              <p:cNvPr id="47109" name="Picture 5"/>
              <p:cNvPicPr>
                <a:picLocks noChangeAspect="1" noChangeArrowheads="1"/>
              </p:cNvPicPr>
              <p:nvPr/>
            </p:nvPicPr>
            <p:blipFill>
              <a:blip r:embed="rId5"/>
              <a:srcRect/>
              <a:stretch>
                <a:fillRect/>
              </a:stretch>
            </p:blipFill>
            <p:spPr bwMode="auto">
              <a:xfrm rot="20241709">
                <a:off x="1487434" y="2254036"/>
                <a:ext cx="383409" cy="211733"/>
              </a:xfrm>
              <a:prstGeom prst="rect">
                <a:avLst/>
              </a:prstGeom>
              <a:noFill/>
              <a:ln w="9525">
                <a:noFill/>
                <a:miter lim="800000"/>
                <a:headEnd/>
                <a:tailEnd/>
              </a:ln>
              <a:effectLst/>
            </p:spPr>
          </p:pic>
          <p:pic>
            <p:nvPicPr>
              <p:cNvPr id="47110" name="Picture 6"/>
              <p:cNvPicPr>
                <a:picLocks noChangeAspect="1" noChangeArrowheads="1"/>
              </p:cNvPicPr>
              <p:nvPr/>
            </p:nvPicPr>
            <p:blipFill>
              <a:blip r:embed="rId6"/>
              <a:srcRect/>
              <a:stretch>
                <a:fillRect/>
              </a:stretch>
            </p:blipFill>
            <p:spPr bwMode="auto">
              <a:xfrm>
                <a:off x="1779095" y="1831429"/>
                <a:ext cx="322974" cy="322974"/>
              </a:xfrm>
              <a:prstGeom prst="rect">
                <a:avLst/>
              </a:prstGeom>
              <a:noFill/>
              <a:ln w="9525">
                <a:noFill/>
                <a:miter lim="800000"/>
                <a:headEnd/>
                <a:tailEnd/>
              </a:ln>
              <a:effectLst/>
            </p:spPr>
          </p:pic>
          <p:pic>
            <p:nvPicPr>
              <p:cNvPr id="47112" name="Picture 8"/>
              <p:cNvPicPr>
                <a:picLocks noChangeAspect="1" noChangeArrowheads="1"/>
              </p:cNvPicPr>
              <p:nvPr/>
            </p:nvPicPr>
            <p:blipFill>
              <a:blip r:embed="rId7"/>
              <a:srcRect/>
              <a:stretch>
                <a:fillRect/>
              </a:stretch>
            </p:blipFill>
            <p:spPr bwMode="auto">
              <a:xfrm>
                <a:off x="2327823" y="1845200"/>
                <a:ext cx="257722" cy="319931"/>
              </a:xfrm>
              <a:prstGeom prst="rect">
                <a:avLst/>
              </a:prstGeom>
              <a:noFill/>
              <a:ln w="9525">
                <a:noFill/>
                <a:miter lim="800000"/>
                <a:headEnd/>
                <a:tailEnd/>
              </a:ln>
              <a:effectLst/>
            </p:spPr>
          </p:pic>
        </p:grpSp>
        <p:sp>
          <p:nvSpPr>
            <p:cNvPr id="14" name="TextBox 13"/>
            <p:cNvSpPr txBox="1"/>
            <p:nvPr/>
          </p:nvSpPr>
          <p:spPr>
            <a:xfrm>
              <a:off x="746235" y="651641"/>
              <a:ext cx="4046482" cy="343557"/>
            </a:xfrm>
            <a:prstGeom prst="rect">
              <a:avLst/>
            </a:prstGeom>
            <a:noFill/>
          </p:spPr>
          <p:txBody>
            <a:bodyPr wrap="square" rtlCol="0">
              <a:spAutoFit/>
            </a:bodyPr>
            <a:lstStyle/>
            <a:p>
              <a:pPr algn="ctr"/>
              <a:r>
                <a:rPr lang="en-US" sz="2000" b="1" dirty="0" smtClean="0"/>
                <a:t>Five Elements and Fingers</a:t>
              </a:r>
              <a:endParaRPr lang="en-US" sz="2000" b="1" dirty="0"/>
            </a:p>
          </p:txBody>
        </p:sp>
      </p:grpSp>
      <p:grpSp>
        <p:nvGrpSpPr>
          <p:cNvPr id="6" name="Group 22"/>
          <p:cNvGrpSpPr/>
          <p:nvPr/>
        </p:nvGrpSpPr>
        <p:grpSpPr>
          <a:xfrm>
            <a:off x="5833214" y="688427"/>
            <a:ext cx="4803238" cy="5891049"/>
            <a:chOff x="5023944" y="688427"/>
            <a:chExt cx="3846787" cy="5102773"/>
          </a:xfrm>
        </p:grpSpPr>
        <p:grpSp>
          <p:nvGrpSpPr>
            <p:cNvPr id="7" name="Group 21"/>
            <p:cNvGrpSpPr/>
            <p:nvPr/>
          </p:nvGrpSpPr>
          <p:grpSpPr>
            <a:xfrm>
              <a:off x="5042196" y="1072055"/>
              <a:ext cx="3818039" cy="4719145"/>
              <a:chOff x="5042196" y="1072055"/>
              <a:chExt cx="3818039" cy="4719145"/>
            </a:xfrm>
          </p:grpSpPr>
          <p:pic>
            <p:nvPicPr>
              <p:cNvPr id="4" name="Picture 3" descr="2.jpg"/>
              <p:cNvPicPr>
                <a:picLocks noChangeAspect="1"/>
              </p:cNvPicPr>
              <p:nvPr/>
            </p:nvPicPr>
            <p:blipFill>
              <a:blip r:embed="rId8"/>
              <a:stretch>
                <a:fillRect/>
              </a:stretch>
            </p:blipFill>
            <p:spPr>
              <a:xfrm>
                <a:off x="5042196" y="1072055"/>
                <a:ext cx="3818039" cy="4719145"/>
              </a:xfrm>
              <a:prstGeom prst="rect">
                <a:avLst/>
              </a:prstGeom>
            </p:spPr>
          </p:pic>
          <p:pic>
            <p:nvPicPr>
              <p:cNvPr id="47113" name="Picture 9"/>
              <p:cNvPicPr>
                <a:picLocks noChangeAspect="1" noChangeArrowheads="1"/>
              </p:cNvPicPr>
              <p:nvPr/>
            </p:nvPicPr>
            <p:blipFill>
              <a:blip r:embed="rId9"/>
              <a:srcRect l="9476" t="31364" r="13063" b="55571"/>
              <a:stretch>
                <a:fillRect/>
              </a:stretch>
            </p:blipFill>
            <p:spPr bwMode="auto">
              <a:xfrm>
                <a:off x="6843712" y="2848340"/>
                <a:ext cx="338138" cy="337771"/>
              </a:xfrm>
              <a:prstGeom prst="rect">
                <a:avLst/>
              </a:prstGeom>
              <a:noFill/>
              <a:ln w="9525">
                <a:noFill/>
                <a:miter lim="800000"/>
                <a:headEnd/>
                <a:tailEnd/>
              </a:ln>
              <a:effectLst/>
            </p:spPr>
          </p:pic>
          <p:pic>
            <p:nvPicPr>
              <p:cNvPr id="17" name="Picture 9"/>
              <p:cNvPicPr>
                <a:picLocks noChangeAspect="1" noChangeArrowheads="1"/>
              </p:cNvPicPr>
              <p:nvPr/>
            </p:nvPicPr>
            <p:blipFill>
              <a:blip r:embed="rId9"/>
              <a:srcRect t="87686"/>
              <a:stretch>
                <a:fillRect/>
              </a:stretch>
            </p:blipFill>
            <p:spPr bwMode="auto">
              <a:xfrm>
                <a:off x="6108716" y="2957415"/>
                <a:ext cx="449740" cy="348089"/>
              </a:xfrm>
              <a:prstGeom prst="rect">
                <a:avLst/>
              </a:prstGeom>
              <a:noFill/>
              <a:ln w="9525">
                <a:noFill/>
                <a:miter lim="800000"/>
                <a:headEnd/>
                <a:tailEnd/>
              </a:ln>
              <a:effectLst/>
            </p:spPr>
          </p:pic>
          <p:pic>
            <p:nvPicPr>
              <p:cNvPr id="18" name="Picture 9"/>
              <p:cNvPicPr>
                <a:picLocks noChangeAspect="1" noChangeArrowheads="1"/>
              </p:cNvPicPr>
              <p:nvPr/>
            </p:nvPicPr>
            <p:blipFill>
              <a:blip r:embed="rId9"/>
              <a:srcRect l="10486" t="74659" r="12789" b="14887"/>
              <a:stretch>
                <a:fillRect/>
              </a:stretch>
            </p:blipFill>
            <p:spPr bwMode="auto">
              <a:xfrm>
                <a:off x="6019084" y="3490913"/>
                <a:ext cx="352586" cy="284543"/>
              </a:xfrm>
              <a:prstGeom prst="rect">
                <a:avLst/>
              </a:prstGeom>
              <a:noFill/>
              <a:ln w="9525">
                <a:noFill/>
                <a:miter lim="800000"/>
                <a:headEnd/>
                <a:tailEnd/>
              </a:ln>
              <a:effectLst/>
            </p:spPr>
          </p:pic>
          <p:pic>
            <p:nvPicPr>
              <p:cNvPr id="19" name="Picture 9"/>
              <p:cNvPicPr>
                <a:picLocks noChangeAspect="1" noChangeArrowheads="1"/>
              </p:cNvPicPr>
              <p:nvPr/>
            </p:nvPicPr>
            <p:blipFill>
              <a:blip r:embed="rId9"/>
              <a:srcRect l="10696" t="60082" r="13673" b="27869"/>
              <a:stretch>
                <a:fillRect/>
              </a:stretch>
            </p:blipFill>
            <p:spPr bwMode="auto">
              <a:xfrm>
                <a:off x="6728460" y="4003588"/>
                <a:ext cx="324640" cy="306314"/>
              </a:xfrm>
              <a:prstGeom prst="rect">
                <a:avLst/>
              </a:prstGeom>
              <a:noFill/>
              <a:ln w="9525">
                <a:noFill/>
                <a:miter lim="800000"/>
                <a:headEnd/>
                <a:tailEnd/>
              </a:ln>
              <a:effectLst/>
            </p:spPr>
          </p:pic>
          <p:pic>
            <p:nvPicPr>
              <p:cNvPr id="20" name="Picture 9"/>
              <p:cNvPicPr>
                <a:picLocks noChangeAspect="1" noChangeArrowheads="1"/>
              </p:cNvPicPr>
              <p:nvPr/>
            </p:nvPicPr>
            <p:blipFill>
              <a:blip r:embed="rId9"/>
              <a:srcRect l="8866" t="45561" r="12453" b="41566"/>
              <a:stretch>
                <a:fillRect/>
              </a:stretch>
            </p:blipFill>
            <p:spPr bwMode="auto">
              <a:xfrm>
                <a:off x="6491287" y="2767233"/>
                <a:ext cx="373305" cy="361730"/>
              </a:xfrm>
              <a:prstGeom prst="rect">
                <a:avLst/>
              </a:prstGeom>
              <a:noFill/>
              <a:ln w="9525">
                <a:noFill/>
                <a:miter lim="800000"/>
                <a:headEnd/>
                <a:tailEnd/>
              </a:ln>
              <a:effectLst/>
            </p:spPr>
          </p:pic>
        </p:grpSp>
        <p:sp>
          <p:nvSpPr>
            <p:cNvPr id="21" name="TextBox 20"/>
            <p:cNvSpPr txBox="1"/>
            <p:nvPr/>
          </p:nvSpPr>
          <p:spPr>
            <a:xfrm>
              <a:off x="5023944" y="688427"/>
              <a:ext cx="3846787" cy="346572"/>
            </a:xfrm>
            <a:prstGeom prst="rect">
              <a:avLst/>
            </a:prstGeom>
            <a:noFill/>
          </p:spPr>
          <p:txBody>
            <a:bodyPr wrap="square" rtlCol="0">
              <a:spAutoFit/>
            </a:bodyPr>
            <a:lstStyle/>
            <a:p>
              <a:pPr algn="ctr"/>
              <a:r>
                <a:rPr lang="en-US" sz="2000" b="1" dirty="0" smtClean="0"/>
                <a:t>Chakra and Fingers</a:t>
              </a:r>
              <a:endParaRPr lang="en-US" sz="2000" b="1" dirty="0"/>
            </a:p>
          </p:txBody>
        </p:sp>
      </p:grpSp>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jpg"/>
          <p:cNvPicPr>
            <a:picLocks noChangeAspect="1"/>
          </p:cNvPicPr>
          <p:nvPr/>
        </p:nvPicPr>
        <p:blipFill>
          <a:blip r:embed="rId2"/>
          <a:stretch>
            <a:fillRect/>
          </a:stretch>
        </p:blipFill>
        <p:spPr>
          <a:xfrm>
            <a:off x="3005959" y="599090"/>
            <a:ext cx="5408547" cy="5937083"/>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nvGraphicFramePr>
        <p:xfrm>
          <a:off x="252412" y="241737"/>
          <a:ext cx="3529013" cy="6477000"/>
        </p:xfrm>
        <a:graphic>
          <a:graphicData uri="http://schemas.openxmlformats.org/presentationml/2006/ole">
            <p:oleObj spid="_x0000_s1026" name="Clip" r:id="rId3" imgW="2428571" imgH="4571429" progId="">
              <p:embed/>
            </p:oleObj>
          </a:graphicData>
        </a:graphic>
      </p:graphicFrame>
      <p:sp>
        <p:nvSpPr>
          <p:cNvPr id="3" name="Text Box 3"/>
          <p:cNvSpPr txBox="1">
            <a:spLocks noChangeArrowheads="1"/>
          </p:cNvSpPr>
          <p:nvPr/>
        </p:nvSpPr>
        <p:spPr bwMode="auto">
          <a:xfrm>
            <a:off x="3752193" y="231228"/>
            <a:ext cx="7693573" cy="5940088"/>
          </a:xfrm>
          <a:prstGeom prst="rect">
            <a:avLst/>
          </a:prstGeom>
          <a:noFill/>
          <a:ln w="9525">
            <a:noFill/>
            <a:miter lim="800000"/>
            <a:headEnd/>
            <a:tailEnd/>
          </a:ln>
        </p:spPr>
        <p:txBody>
          <a:bodyPr wrap="square">
            <a:spAutoFit/>
          </a:bodyPr>
          <a:lstStyle/>
          <a:p>
            <a:pPr>
              <a:defRPr/>
            </a:pPr>
            <a:r>
              <a:rPr lang="en-US" sz="2800" dirty="0" smtClean="0">
                <a:solidFill>
                  <a:srgbClr val="FFFF00"/>
                </a:solidFill>
              </a:rPr>
              <a:t>Crown	- 	</a:t>
            </a:r>
            <a:r>
              <a:rPr lang="en-US" sz="2800" i="1" dirty="0" err="1" smtClean="0">
                <a:solidFill>
                  <a:srgbClr val="FFFF00"/>
                </a:solidFill>
              </a:rPr>
              <a:t>Sahasrara</a:t>
            </a:r>
            <a:r>
              <a:rPr lang="en-US" sz="2800" i="1" dirty="0">
                <a:solidFill>
                  <a:srgbClr val="FFFF00"/>
                </a:solidFill>
              </a:rPr>
              <a:t> </a:t>
            </a:r>
            <a:r>
              <a:rPr lang="en-US" sz="2800" dirty="0" smtClean="0">
                <a:solidFill>
                  <a:srgbClr val="FFFF00"/>
                </a:solidFill>
              </a:rPr>
              <a:t>Pineal</a:t>
            </a:r>
            <a:endParaRPr lang="en-US" sz="2800" i="1" dirty="0">
              <a:solidFill>
                <a:srgbClr val="FFFF00"/>
              </a:solidFill>
            </a:endParaRPr>
          </a:p>
          <a:p>
            <a:pPr>
              <a:defRPr/>
            </a:pPr>
            <a:r>
              <a:rPr lang="en-US" sz="2800" dirty="0">
                <a:solidFill>
                  <a:srgbClr val="FFFF00"/>
                </a:solidFill>
              </a:rPr>
              <a:t>Brow		-</a:t>
            </a:r>
            <a:r>
              <a:rPr lang="en-US" sz="2800" i="1" dirty="0">
                <a:solidFill>
                  <a:srgbClr val="FFFF00"/>
                </a:solidFill>
              </a:rPr>
              <a:t> </a:t>
            </a:r>
            <a:r>
              <a:rPr lang="en-US" sz="2800" i="1" dirty="0" smtClean="0">
                <a:solidFill>
                  <a:srgbClr val="FFFF00"/>
                </a:solidFill>
              </a:rPr>
              <a:t>	</a:t>
            </a:r>
            <a:r>
              <a:rPr lang="en-US" sz="2800" i="1" dirty="0" err="1" smtClean="0">
                <a:solidFill>
                  <a:srgbClr val="FFFF00"/>
                </a:solidFill>
              </a:rPr>
              <a:t>Ajna</a:t>
            </a:r>
            <a:r>
              <a:rPr lang="en-US" sz="2800" i="1" dirty="0">
                <a:solidFill>
                  <a:srgbClr val="FFFF00"/>
                </a:solidFill>
              </a:rPr>
              <a:t> </a:t>
            </a:r>
            <a:r>
              <a:rPr lang="en-US" sz="2800" dirty="0" smtClean="0">
                <a:solidFill>
                  <a:srgbClr val="FFFF00"/>
                </a:solidFill>
              </a:rPr>
              <a:t>Pituitary</a:t>
            </a:r>
            <a:endParaRPr lang="en-US" sz="2800" dirty="0">
              <a:solidFill>
                <a:srgbClr val="FFFF00"/>
              </a:solidFill>
            </a:endParaRPr>
          </a:p>
          <a:p>
            <a:pPr>
              <a:defRPr/>
            </a:pPr>
            <a:r>
              <a:rPr lang="en-US" sz="2800" dirty="0">
                <a:solidFill>
                  <a:srgbClr val="FFFF00"/>
                </a:solidFill>
              </a:rPr>
              <a:t>Throat	- </a:t>
            </a:r>
            <a:r>
              <a:rPr lang="en-US" sz="2800" dirty="0" smtClean="0">
                <a:solidFill>
                  <a:srgbClr val="FFFF00"/>
                </a:solidFill>
              </a:rPr>
              <a:t>	</a:t>
            </a:r>
            <a:r>
              <a:rPr lang="en-US" sz="2800" i="1" dirty="0" err="1" smtClean="0">
                <a:solidFill>
                  <a:srgbClr val="FFFF00"/>
                </a:solidFill>
              </a:rPr>
              <a:t>Vishudhi</a:t>
            </a:r>
            <a:r>
              <a:rPr lang="en-US" sz="2800" i="1" dirty="0" smtClean="0">
                <a:solidFill>
                  <a:srgbClr val="FFFF00"/>
                </a:solidFill>
              </a:rPr>
              <a:t> </a:t>
            </a:r>
            <a:r>
              <a:rPr lang="en-US" sz="2800" dirty="0" smtClean="0">
                <a:solidFill>
                  <a:srgbClr val="FFFF00"/>
                </a:solidFill>
              </a:rPr>
              <a:t>Thyroid</a:t>
            </a:r>
            <a:endParaRPr lang="en-US" sz="2800" dirty="0">
              <a:solidFill>
                <a:srgbClr val="FFFF00"/>
              </a:solidFill>
            </a:endParaRPr>
          </a:p>
          <a:p>
            <a:pPr>
              <a:defRPr/>
            </a:pPr>
            <a:r>
              <a:rPr lang="en-US" sz="2800" dirty="0">
                <a:solidFill>
                  <a:srgbClr val="FFFF00"/>
                </a:solidFill>
              </a:rPr>
              <a:t>Heart	</a:t>
            </a:r>
            <a:r>
              <a:rPr lang="en-US" sz="2800" dirty="0" smtClean="0">
                <a:solidFill>
                  <a:srgbClr val="FFFF00"/>
                </a:solidFill>
              </a:rPr>
              <a:t>	- 	</a:t>
            </a:r>
            <a:r>
              <a:rPr lang="en-US" sz="2800" i="1" dirty="0" err="1" smtClean="0">
                <a:solidFill>
                  <a:srgbClr val="FFFF00"/>
                </a:solidFill>
              </a:rPr>
              <a:t>Anahata</a:t>
            </a:r>
            <a:r>
              <a:rPr lang="en-US" sz="2800" i="1" dirty="0" smtClean="0">
                <a:solidFill>
                  <a:srgbClr val="FFFF00"/>
                </a:solidFill>
              </a:rPr>
              <a:t> </a:t>
            </a:r>
            <a:r>
              <a:rPr lang="en-US" sz="2800" dirty="0" smtClean="0">
                <a:solidFill>
                  <a:srgbClr val="FFFF00"/>
                </a:solidFill>
              </a:rPr>
              <a:t>Thymus</a:t>
            </a:r>
            <a:endParaRPr lang="en-US" sz="2800" dirty="0">
              <a:solidFill>
                <a:srgbClr val="FFFF00"/>
              </a:solidFill>
            </a:endParaRPr>
          </a:p>
          <a:p>
            <a:pPr>
              <a:defRPr/>
            </a:pPr>
            <a:r>
              <a:rPr lang="en-US" sz="2800" dirty="0">
                <a:solidFill>
                  <a:srgbClr val="FFFF00"/>
                </a:solidFill>
              </a:rPr>
              <a:t>Solar	</a:t>
            </a:r>
            <a:r>
              <a:rPr lang="en-US" sz="2800" dirty="0" smtClean="0">
                <a:solidFill>
                  <a:srgbClr val="FFFF00"/>
                </a:solidFill>
              </a:rPr>
              <a:t>	- 	</a:t>
            </a:r>
            <a:r>
              <a:rPr lang="en-US" sz="2800" i="1" dirty="0" err="1" smtClean="0">
                <a:solidFill>
                  <a:srgbClr val="FFFF00"/>
                </a:solidFill>
              </a:rPr>
              <a:t>Manipura</a:t>
            </a:r>
            <a:r>
              <a:rPr lang="en-US" sz="2800" i="1" dirty="0" smtClean="0">
                <a:solidFill>
                  <a:srgbClr val="FFFF00"/>
                </a:solidFill>
              </a:rPr>
              <a:t> </a:t>
            </a:r>
            <a:r>
              <a:rPr lang="en-US" sz="2800" dirty="0" smtClean="0">
                <a:solidFill>
                  <a:srgbClr val="FFFF00"/>
                </a:solidFill>
              </a:rPr>
              <a:t>Solar </a:t>
            </a:r>
            <a:r>
              <a:rPr lang="en-US" sz="2800" dirty="0">
                <a:solidFill>
                  <a:srgbClr val="FFFF00"/>
                </a:solidFill>
              </a:rPr>
              <a:t>Plexus</a:t>
            </a:r>
          </a:p>
          <a:p>
            <a:pPr>
              <a:defRPr/>
            </a:pPr>
            <a:r>
              <a:rPr lang="en-US" sz="2800" dirty="0" err="1">
                <a:solidFill>
                  <a:srgbClr val="FFFF00"/>
                </a:solidFill>
              </a:rPr>
              <a:t>Splenic</a:t>
            </a:r>
            <a:r>
              <a:rPr lang="en-US" sz="2800" dirty="0">
                <a:solidFill>
                  <a:srgbClr val="FFFF00"/>
                </a:solidFill>
              </a:rPr>
              <a:t>	-</a:t>
            </a:r>
            <a:r>
              <a:rPr lang="en-US" sz="2800" i="1" dirty="0">
                <a:solidFill>
                  <a:srgbClr val="FFFF00"/>
                </a:solidFill>
              </a:rPr>
              <a:t> </a:t>
            </a:r>
            <a:r>
              <a:rPr lang="en-US" sz="2800" i="1" dirty="0" smtClean="0">
                <a:solidFill>
                  <a:srgbClr val="FFFF00"/>
                </a:solidFill>
              </a:rPr>
              <a:t>	</a:t>
            </a:r>
            <a:r>
              <a:rPr lang="en-US" sz="2800" i="1" dirty="0" err="1" smtClean="0">
                <a:solidFill>
                  <a:srgbClr val="FFFF00"/>
                </a:solidFill>
              </a:rPr>
              <a:t>Swadistana</a:t>
            </a:r>
            <a:r>
              <a:rPr lang="en-US" sz="2800" i="1" dirty="0">
                <a:solidFill>
                  <a:srgbClr val="FFFF00"/>
                </a:solidFill>
              </a:rPr>
              <a:t>	</a:t>
            </a:r>
            <a:r>
              <a:rPr lang="en-US" sz="2800" dirty="0">
                <a:solidFill>
                  <a:srgbClr val="FFFF00"/>
                </a:solidFill>
              </a:rPr>
              <a:t>Adrenals</a:t>
            </a:r>
          </a:p>
          <a:p>
            <a:pPr>
              <a:defRPr/>
            </a:pPr>
            <a:r>
              <a:rPr lang="en-US" sz="2800" dirty="0">
                <a:solidFill>
                  <a:srgbClr val="FFFF00"/>
                </a:solidFill>
              </a:rPr>
              <a:t>Base		-</a:t>
            </a:r>
            <a:r>
              <a:rPr lang="en-US" sz="2800" i="1" dirty="0">
                <a:solidFill>
                  <a:srgbClr val="FFFF00"/>
                </a:solidFill>
              </a:rPr>
              <a:t> </a:t>
            </a:r>
            <a:r>
              <a:rPr lang="en-US" sz="2800" i="1" dirty="0" smtClean="0">
                <a:solidFill>
                  <a:srgbClr val="FFFF00"/>
                </a:solidFill>
              </a:rPr>
              <a:t>	</a:t>
            </a:r>
            <a:r>
              <a:rPr lang="en-US" sz="2800" i="1" dirty="0" err="1" smtClean="0">
                <a:solidFill>
                  <a:srgbClr val="FFFF00"/>
                </a:solidFill>
              </a:rPr>
              <a:t>Muladhara</a:t>
            </a:r>
            <a:r>
              <a:rPr lang="en-US" sz="2800" i="1" dirty="0">
                <a:solidFill>
                  <a:srgbClr val="FFFF00"/>
                </a:solidFill>
              </a:rPr>
              <a:t>	 </a:t>
            </a:r>
            <a:r>
              <a:rPr lang="en-US" sz="2800" dirty="0">
                <a:solidFill>
                  <a:srgbClr val="FFFF00"/>
                </a:solidFill>
              </a:rPr>
              <a:t>Gonads</a:t>
            </a:r>
            <a:endParaRPr lang="en-US" sz="2800" i="1" dirty="0">
              <a:solidFill>
                <a:srgbClr val="FFFF00"/>
              </a:solidFill>
            </a:endParaRPr>
          </a:p>
          <a:p>
            <a:pPr>
              <a:defRPr/>
            </a:pPr>
            <a:endParaRPr lang="en-US" sz="1400" i="1" dirty="0">
              <a:solidFill>
                <a:srgbClr val="FFFF00"/>
              </a:solidFill>
            </a:endParaRPr>
          </a:p>
          <a:p>
            <a:pPr algn="ctr">
              <a:defRPr/>
            </a:pPr>
            <a:r>
              <a:rPr lang="en-US" sz="3200" dirty="0">
                <a:solidFill>
                  <a:srgbClr val="FFFF00"/>
                </a:solidFill>
                <a:effectLst>
                  <a:outerShdw blurRad="38100" dist="38100" dir="2700000" algn="tl">
                    <a:srgbClr val="000000">
                      <a:alpha val="43137"/>
                    </a:srgbClr>
                  </a:outerShdw>
                </a:effectLst>
              </a:rPr>
              <a:t>COMBINING ESOTERIC KNOWLEDGE WITH MODERN UNDERSTANDING </a:t>
            </a:r>
          </a:p>
          <a:p>
            <a:pPr algn="ctr">
              <a:defRPr/>
            </a:pPr>
            <a:r>
              <a:rPr lang="en-US" sz="3200" i="1" dirty="0">
                <a:solidFill>
                  <a:srgbClr val="FFFF00"/>
                </a:solidFill>
                <a:effectLst>
                  <a:outerShdw blurRad="38100" dist="38100" dir="2700000" algn="tl">
                    <a:srgbClr val="000000">
                      <a:alpha val="43137"/>
                    </a:srgbClr>
                  </a:outerShdw>
                </a:effectLst>
              </a:rPr>
              <a:t>CHAKRAS relate to</a:t>
            </a:r>
          </a:p>
          <a:p>
            <a:pPr algn="ctr">
              <a:defRPr/>
            </a:pPr>
            <a:r>
              <a:rPr lang="en-US" sz="3200" i="1" dirty="0">
                <a:solidFill>
                  <a:srgbClr val="FFFF00"/>
                </a:solidFill>
                <a:effectLst>
                  <a:outerShdw blurRad="38100" dist="38100" dir="2700000" algn="tl">
                    <a:srgbClr val="000000">
                      <a:alpha val="43137"/>
                    </a:srgbClr>
                  </a:outerShdw>
                </a:effectLst>
              </a:rPr>
              <a:t>ENDOCRINE &amp; GLANDULAR SYSTEMS</a:t>
            </a:r>
          </a:p>
          <a:p>
            <a:pPr algn="ctr">
              <a:spcBef>
                <a:spcPct val="50000"/>
              </a:spcBef>
              <a:defRPr/>
            </a:pPr>
            <a:endParaRPr lang="en-US" sz="2800" dirty="0">
              <a:solidFill>
                <a:srgbClr val="FFFF00"/>
              </a:solidFill>
              <a:latin typeface="Times New Roman"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emplate>Celestial</Template>
  <TotalTime>899</TotalTime>
  <Words>1525</Words>
  <Application>Microsoft Office PowerPoint</Application>
  <PresentationFormat>Custom</PresentationFormat>
  <Paragraphs>121</Paragraphs>
  <Slides>32</Slides>
  <Notes>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32</vt:i4>
      </vt:variant>
    </vt:vector>
  </HeadingPairs>
  <TitlesOfParts>
    <vt:vector size="35" baseType="lpstr">
      <vt:lpstr>Celestial</vt:lpstr>
      <vt:lpstr>Clip</vt:lpstr>
      <vt:lpstr>Bitmap Image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GOLDEN RULES OF APPLIED VASTU</dc:title>
  <dc:creator>Bappa</dc:creator>
  <cp:lastModifiedBy>SURENDRA</cp:lastModifiedBy>
  <cp:revision>146</cp:revision>
  <dcterms:created xsi:type="dcterms:W3CDTF">2015-10-15T07:23:34Z</dcterms:created>
  <dcterms:modified xsi:type="dcterms:W3CDTF">2017-07-19T10:06:37Z</dcterms:modified>
</cp:coreProperties>
</file>